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7"/>
  </p:notesMasterIdLst>
  <p:sldIdLst>
    <p:sldId id="256" r:id="rId2"/>
    <p:sldId id="305" r:id="rId3"/>
    <p:sldId id="306" r:id="rId4"/>
    <p:sldId id="307" r:id="rId5"/>
    <p:sldId id="308" r:id="rId6"/>
    <p:sldId id="309" r:id="rId7"/>
    <p:sldId id="310" r:id="rId8"/>
    <p:sldId id="258" r:id="rId9"/>
    <p:sldId id="261" r:id="rId10"/>
    <p:sldId id="262" r:id="rId11"/>
    <p:sldId id="260" r:id="rId12"/>
    <p:sldId id="265" r:id="rId13"/>
    <p:sldId id="311" r:id="rId14"/>
    <p:sldId id="314" r:id="rId15"/>
    <p:sldId id="312" r:id="rId16"/>
    <p:sldId id="263" r:id="rId17"/>
    <p:sldId id="313" r:id="rId18"/>
    <p:sldId id="318" r:id="rId19"/>
    <p:sldId id="269" r:id="rId20"/>
    <p:sldId id="320" r:id="rId21"/>
    <p:sldId id="321" r:id="rId22"/>
    <p:sldId id="322" r:id="rId23"/>
    <p:sldId id="323" r:id="rId24"/>
    <p:sldId id="324" r:id="rId25"/>
    <p:sldId id="325" r:id="rId26"/>
    <p:sldId id="326" r:id="rId27"/>
    <p:sldId id="327" r:id="rId28"/>
    <p:sldId id="328" r:id="rId29"/>
    <p:sldId id="330" r:id="rId30"/>
    <p:sldId id="331" r:id="rId31"/>
    <p:sldId id="332" r:id="rId32"/>
    <p:sldId id="333" r:id="rId33"/>
    <p:sldId id="334" r:id="rId34"/>
    <p:sldId id="335" r:id="rId35"/>
    <p:sldId id="284" r:id="rId36"/>
  </p:sldIdLst>
  <p:sldSz cx="9144000" cy="5143500" type="screen16x9"/>
  <p:notesSz cx="6858000" cy="9144000"/>
  <p:embeddedFontLst>
    <p:embeddedFont>
      <p:font typeface="Anaheim" panose="02000503000000000000" pitchFamily="2" charset="77"/>
      <p:regular r:id="rId38"/>
    </p:embeddedFont>
    <p:embeddedFont>
      <p:font typeface="Bebas Neue" panose="020B0606020202050201" pitchFamily="34" charset="77"/>
      <p:regular r:id="rId39"/>
    </p:embeddedFont>
    <p:embeddedFont>
      <p:font typeface="Montserrat" pitchFamily="2" charset="77"/>
      <p:regular r:id="rId40"/>
      <p:bold r:id="rId41"/>
      <p:italic r:id="rId42"/>
      <p:boldItalic r:id="rId43"/>
    </p:embeddedFont>
    <p:embeddedFont>
      <p:font typeface="Montserrat Black" panose="020F0502020204030204" pitchFamily="34" charset="0"/>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a:srgbClr val="00D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B324FE-3EFA-40E4-9871-5D8800317E94}">
  <a:tblStyle styleId="{22B324FE-3EFA-40E4-9871-5D8800317E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787"/>
  </p:normalViewPr>
  <p:slideViewPr>
    <p:cSldViewPr snapToGrid="0">
      <p:cViewPr>
        <p:scale>
          <a:sx n="103" d="100"/>
          <a:sy n="103" d="100"/>
        </p:scale>
        <p:origin x="680" y="10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959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734a882cf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131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076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237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663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341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327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187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764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6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393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753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525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509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269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741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734a882cf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391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734a882cf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224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2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027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40"/>
        <p:cNvGrpSpPr/>
        <p:nvPr/>
      </p:nvGrpSpPr>
      <p:grpSpPr>
        <a:xfrm>
          <a:off x="0" y="0"/>
          <a:ext cx="0" cy="0"/>
          <a:chOff x="0" y="0"/>
          <a:chExt cx="0" cy="0"/>
        </a:xfrm>
      </p:grpSpPr>
      <p:sp>
        <p:nvSpPr>
          <p:cNvPr id="841" name="Google Shape;841;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42" name="Google Shape;842;p23"/>
          <p:cNvSpPr txBox="1">
            <a:spLocks noGrp="1"/>
          </p:cNvSpPr>
          <p:nvPr>
            <p:ph type="subTitle" idx="1"/>
          </p:nvPr>
        </p:nvSpPr>
        <p:spPr>
          <a:xfrm>
            <a:off x="1755325"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3"/>
          <p:cNvSpPr txBox="1">
            <a:spLocks noGrp="1"/>
          </p:cNvSpPr>
          <p:nvPr>
            <p:ph type="subTitle" idx="2"/>
          </p:nvPr>
        </p:nvSpPr>
        <p:spPr>
          <a:xfrm>
            <a:off x="4793684"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23"/>
          <p:cNvSpPr txBox="1">
            <a:spLocks noGrp="1"/>
          </p:cNvSpPr>
          <p:nvPr>
            <p:ph type="subTitle" idx="3"/>
          </p:nvPr>
        </p:nvSpPr>
        <p:spPr>
          <a:xfrm>
            <a:off x="1755325"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5" name="Google Shape;845;p23"/>
          <p:cNvSpPr txBox="1">
            <a:spLocks noGrp="1"/>
          </p:cNvSpPr>
          <p:nvPr>
            <p:ph type="subTitle" idx="4"/>
          </p:nvPr>
        </p:nvSpPr>
        <p:spPr>
          <a:xfrm>
            <a:off x="4793684"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6" name="Google Shape;846;p23"/>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7" name="Google Shape;847;p23"/>
          <p:cNvSpPr txBox="1">
            <a:spLocks noGrp="1"/>
          </p:cNvSpPr>
          <p:nvPr>
            <p:ph type="subTitle" idx="6"/>
          </p:nvPr>
        </p:nvSpPr>
        <p:spPr>
          <a:xfrm>
            <a:off x="1755325"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8" name="Google Shape;848;p23"/>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9" name="Google Shape;849;p23"/>
          <p:cNvSpPr txBox="1">
            <a:spLocks noGrp="1"/>
          </p:cNvSpPr>
          <p:nvPr>
            <p:ph type="subTitle" idx="8"/>
          </p:nvPr>
        </p:nvSpPr>
        <p:spPr>
          <a:xfrm>
            <a:off x="4793680"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000"/>
        <p:cNvGrpSpPr/>
        <p:nvPr/>
      </p:nvGrpSpPr>
      <p:grpSpPr>
        <a:xfrm>
          <a:off x="0" y="0"/>
          <a:ext cx="0" cy="0"/>
          <a:chOff x="0" y="0"/>
          <a:chExt cx="0" cy="0"/>
        </a:xfrm>
      </p:grpSpPr>
      <p:sp>
        <p:nvSpPr>
          <p:cNvPr id="1001" name="Google Shape;1001;p29"/>
          <p:cNvSpPr txBox="1">
            <a:spLocks noGrp="1"/>
          </p:cNvSpPr>
          <p:nvPr>
            <p:ph type="title"/>
          </p:nvPr>
        </p:nvSpPr>
        <p:spPr>
          <a:xfrm>
            <a:off x="2347938" y="7878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02" name="Google Shape;1002;p29"/>
          <p:cNvSpPr txBox="1">
            <a:spLocks noGrp="1"/>
          </p:cNvSpPr>
          <p:nvPr>
            <p:ph type="subTitle" idx="1"/>
          </p:nvPr>
        </p:nvSpPr>
        <p:spPr>
          <a:xfrm>
            <a:off x="2347900" y="1846500"/>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3" name="Google Shape;1003;p29"/>
          <p:cNvSpPr txBox="1"/>
          <p:nvPr/>
        </p:nvSpPr>
        <p:spPr>
          <a:xfrm>
            <a:off x="1691450" y="3611950"/>
            <a:ext cx="57609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and includes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a:ea typeface="Montserrat"/>
                <a:cs typeface="Montserrat"/>
                <a:sym typeface="Montserrat"/>
              </a:rPr>
              <a:t>, 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dk1"/>
                </a:solidFill>
                <a:latin typeface="Montserrat"/>
                <a:ea typeface="Montserrat"/>
                <a:cs typeface="Montserrat"/>
                <a:sym typeface="Montserrat"/>
              </a:rPr>
              <a:t> </a:t>
            </a:r>
            <a:endParaRPr sz="1200" b="1">
              <a:solidFill>
                <a:schemeClr val="dk1"/>
              </a:solidFill>
              <a:latin typeface="Montserrat"/>
              <a:ea typeface="Montserrat"/>
              <a:cs typeface="Montserrat"/>
              <a:sym typeface="Montserrat"/>
            </a:endParaRPr>
          </a:p>
        </p:txBody>
      </p:sp>
      <p:grpSp>
        <p:nvGrpSpPr>
          <p:cNvPr id="1004" name="Google Shape;1004;p29"/>
          <p:cNvGrpSpPr/>
          <p:nvPr/>
        </p:nvGrpSpPr>
        <p:grpSpPr>
          <a:xfrm>
            <a:off x="7372789" y="1086026"/>
            <a:ext cx="5036265" cy="4113315"/>
            <a:chOff x="4780389" y="2513201"/>
            <a:chExt cx="5036265" cy="4113315"/>
          </a:xfrm>
        </p:grpSpPr>
        <p:grpSp>
          <p:nvGrpSpPr>
            <p:cNvPr id="1005" name="Google Shape;1005;p29"/>
            <p:cNvGrpSpPr/>
            <p:nvPr/>
          </p:nvGrpSpPr>
          <p:grpSpPr>
            <a:xfrm>
              <a:off x="4780389" y="2513201"/>
              <a:ext cx="5036265" cy="4113315"/>
              <a:chOff x="4673664" y="2214101"/>
              <a:chExt cx="5036265" cy="4113315"/>
            </a:xfrm>
          </p:grpSpPr>
          <p:sp>
            <p:nvSpPr>
              <p:cNvPr id="1006" name="Google Shape;1006;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29"/>
              <p:cNvGrpSpPr/>
              <p:nvPr/>
            </p:nvGrpSpPr>
            <p:grpSpPr>
              <a:xfrm>
                <a:off x="4673664" y="2214101"/>
                <a:ext cx="5036265" cy="4113315"/>
                <a:chOff x="4673664" y="2214101"/>
                <a:chExt cx="5036265" cy="4113315"/>
              </a:xfrm>
            </p:grpSpPr>
            <p:grpSp>
              <p:nvGrpSpPr>
                <p:cNvPr id="1008" name="Google Shape;1008;p29"/>
                <p:cNvGrpSpPr/>
                <p:nvPr/>
              </p:nvGrpSpPr>
              <p:grpSpPr>
                <a:xfrm>
                  <a:off x="4673664" y="2214101"/>
                  <a:ext cx="5036265" cy="4113315"/>
                  <a:chOff x="3825164" y="427026"/>
                  <a:chExt cx="5036265" cy="4113315"/>
                </a:xfrm>
              </p:grpSpPr>
              <p:sp>
                <p:nvSpPr>
                  <p:cNvPr id="1009" name="Google Shape;1009;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 name="Google Shape;1037;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5" name="Google Shape;1045;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29"/>
          <p:cNvGrpSpPr/>
          <p:nvPr/>
        </p:nvGrpSpPr>
        <p:grpSpPr>
          <a:xfrm>
            <a:off x="-2544736" y="-950637"/>
            <a:ext cx="5036265" cy="4113315"/>
            <a:chOff x="4780389" y="2513201"/>
            <a:chExt cx="5036265" cy="4113315"/>
          </a:xfrm>
        </p:grpSpPr>
        <p:grpSp>
          <p:nvGrpSpPr>
            <p:cNvPr id="1049" name="Google Shape;1049;p29"/>
            <p:cNvGrpSpPr/>
            <p:nvPr/>
          </p:nvGrpSpPr>
          <p:grpSpPr>
            <a:xfrm>
              <a:off x="4780389" y="2513201"/>
              <a:ext cx="5036265" cy="4113315"/>
              <a:chOff x="4673664" y="2214101"/>
              <a:chExt cx="5036265" cy="4113315"/>
            </a:xfrm>
          </p:grpSpPr>
          <p:sp>
            <p:nvSpPr>
              <p:cNvPr id="1050" name="Google Shape;1050;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 name="Google Shape;1051;p29"/>
              <p:cNvGrpSpPr/>
              <p:nvPr/>
            </p:nvGrpSpPr>
            <p:grpSpPr>
              <a:xfrm>
                <a:off x="4673664" y="2214101"/>
                <a:ext cx="5036265" cy="4113315"/>
                <a:chOff x="4673664" y="2214101"/>
                <a:chExt cx="5036265" cy="4113315"/>
              </a:xfrm>
            </p:grpSpPr>
            <p:grpSp>
              <p:nvGrpSpPr>
                <p:cNvPr id="1052" name="Google Shape;1052;p29"/>
                <p:cNvGrpSpPr/>
                <p:nvPr/>
              </p:nvGrpSpPr>
              <p:grpSpPr>
                <a:xfrm>
                  <a:off x="4673664" y="2214101"/>
                  <a:ext cx="5036265" cy="4113315"/>
                  <a:chOff x="3825164" y="427026"/>
                  <a:chExt cx="5036265" cy="4113315"/>
                </a:xfrm>
              </p:grpSpPr>
              <p:sp>
                <p:nvSpPr>
                  <p:cNvPr id="1053" name="Google Shape;1053;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1" name="Google Shape;1081;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9" name="Google Shape;1089;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5" name="Google Shape;1125;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4" name="Google Shape;1224;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6"/>
        <p:cNvGrpSpPr/>
        <p:nvPr/>
      </p:nvGrpSpPr>
      <p:grpSpPr>
        <a:xfrm>
          <a:off x="0" y="0"/>
          <a:ext cx="0" cy="0"/>
          <a:chOff x="0" y="0"/>
          <a:chExt cx="0" cy="0"/>
        </a:xfrm>
      </p:grpSpPr>
      <p:sp>
        <p:nvSpPr>
          <p:cNvPr id="537" name="Google Shape;537;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8" name="Google Shape;538;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1" name="Google Shape;541;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7" name="Google Shape;547;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0" name="Google Shape;550;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7"/>
        <p:cNvGrpSpPr/>
        <p:nvPr/>
      </p:nvGrpSpPr>
      <p:grpSpPr>
        <a:xfrm>
          <a:off x="0" y="0"/>
          <a:ext cx="0" cy="0"/>
          <a:chOff x="0" y="0"/>
          <a:chExt cx="0" cy="0"/>
        </a:xfrm>
      </p:grpSpPr>
      <p:sp>
        <p:nvSpPr>
          <p:cNvPr id="598" name="Google Shape;598;p14"/>
          <p:cNvSpPr txBox="1">
            <a:spLocks noGrp="1"/>
          </p:cNvSpPr>
          <p:nvPr>
            <p:ph type="title"/>
          </p:nvPr>
        </p:nvSpPr>
        <p:spPr>
          <a:xfrm>
            <a:off x="3424066" y="3475500"/>
            <a:ext cx="50067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99" name="Google Shape;599;p14"/>
          <p:cNvSpPr txBox="1">
            <a:spLocks noGrp="1"/>
          </p:cNvSpPr>
          <p:nvPr>
            <p:ph type="subTitle" idx="1"/>
          </p:nvPr>
        </p:nvSpPr>
        <p:spPr>
          <a:xfrm>
            <a:off x="3423950" y="1025400"/>
            <a:ext cx="5006700" cy="2450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600" name="Google Shape;600;p14"/>
          <p:cNvGrpSpPr/>
          <p:nvPr/>
        </p:nvGrpSpPr>
        <p:grpSpPr>
          <a:xfrm>
            <a:off x="7107962" y="-355553"/>
            <a:ext cx="1934332" cy="1332011"/>
            <a:chOff x="7107962" y="-355553"/>
            <a:chExt cx="1934332" cy="1332011"/>
          </a:xfrm>
        </p:grpSpPr>
        <p:sp>
          <p:nvSpPr>
            <p:cNvPr id="601" name="Google Shape;601;p14"/>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14"/>
          <p:cNvGrpSpPr/>
          <p:nvPr/>
        </p:nvGrpSpPr>
        <p:grpSpPr>
          <a:xfrm>
            <a:off x="108580" y="3475490"/>
            <a:ext cx="1961773" cy="2399979"/>
            <a:chOff x="108580" y="3135490"/>
            <a:chExt cx="1961773" cy="2399979"/>
          </a:xfrm>
        </p:grpSpPr>
        <p:sp>
          <p:nvSpPr>
            <p:cNvPr id="610" name="Google Shape;610;p14"/>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14"/>
            <p:cNvGrpSpPr/>
            <p:nvPr/>
          </p:nvGrpSpPr>
          <p:grpSpPr>
            <a:xfrm>
              <a:off x="108580" y="3135490"/>
              <a:ext cx="1961773" cy="2399979"/>
              <a:chOff x="108580" y="3135490"/>
              <a:chExt cx="1961773" cy="2399979"/>
            </a:xfrm>
          </p:grpSpPr>
          <p:sp>
            <p:nvSpPr>
              <p:cNvPr id="615" name="Google Shape;615;p14"/>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24"/>
        <p:cNvGrpSpPr/>
        <p:nvPr/>
      </p:nvGrpSpPr>
      <p:grpSpPr>
        <a:xfrm>
          <a:off x="0" y="0"/>
          <a:ext cx="0" cy="0"/>
          <a:chOff x="0" y="0"/>
          <a:chExt cx="0" cy="0"/>
        </a:xfrm>
      </p:grpSpPr>
      <p:grpSp>
        <p:nvGrpSpPr>
          <p:cNvPr id="625" name="Google Shape;625;p15"/>
          <p:cNvGrpSpPr/>
          <p:nvPr/>
        </p:nvGrpSpPr>
        <p:grpSpPr>
          <a:xfrm rot="10800000">
            <a:off x="5530217" y="3662226"/>
            <a:ext cx="3811962" cy="1913484"/>
            <a:chOff x="4673664" y="4413931"/>
            <a:chExt cx="3811962" cy="1913484"/>
          </a:xfrm>
        </p:grpSpPr>
        <p:grpSp>
          <p:nvGrpSpPr>
            <p:cNvPr id="626" name="Google Shape;626;p15"/>
            <p:cNvGrpSpPr/>
            <p:nvPr/>
          </p:nvGrpSpPr>
          <p:grpSpPr>
            <a:xfrm>
              <a:off x="4673664" y="4413931"/>
              <a:ext cx="3811962" cy="1913484"/>
              <a:chOff x="3825164" y="2626856"/>
              <a:chExt cx="3811962" cy="1913484"/>
            </a:xfrm>
          </p:grpSpPr>
          <p:sp>
            <p:nvSpPr>
              <p:cNvPr id="627" name="Google Shape;627;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15"/>
          <p:cNvSpPr txBox="1">
            <a:spLocks noGrp="1"/>
          </p:cNvSpPr>
          <p:nvPr>
            <p:ph type="title"/>
          </p:nvPr>
        </p:nvSpPr>
        <p:spPr>
          <a:xfrm>
            <a:off x="720000" y="1354363"/>
            <a:ext cx="35940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5" name="Google Shape;645;p15"/>
          <p:cNvSpPr txBox="1">
            <a:spLocks noGrp="1"/>
          </p:cNvSpPr>
          <p:nvPr>
            <p:ph type="subTitle" idx="1"/>
          </p:nvPr>
        </p:nvSpPr>
        <p:spPr>
          <a:xfrm>
            <a:off x="720000" y="2986350"/>
            <a:ext cx="3594000" cy="96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6" name="Google Shape;646;p15"/>
          <p:cNvSpPr>
            <a:spLocks noGrp="1"/>
          </p:cNvSpPr>
          <p:nvPr>
            <p:ph type="pic" idx="2"/>
          </p:nvPr>
        </p:nvSpPr>
        <p:spPr>
          <a:xfrm>
            <a:off x="4627875" y="778125"/>
            <a:ext cx="3627900" cy="3762900"/>
          </a:xfrm>
          <a:prstGeom prst="roundRect">
            <a:avLst>
              <a:gd name="adj" fmla="val 16667"/>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10"/>
        <p:cNvGrpSpPr/>
        <p:nvPr/>
      </p:nvGrpSpPr>
      <p:grpSpPr>
        <a:xfrm>
          <a:off x="0" y="0"/>
          <a:ext cx="0" cy="0"/>
          <a:chOff x="0" y="0"/>
          <a:chExt cx="0" cy="0"/>
        </a:xfrm>
      </p:grpSpPr>
      <p:sp>
        <p:nvSpPr>
          <p:cNvPr id="811" name="Google Shape;811;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2" name="Google Shape;812;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5" name="Google Shape;815;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7" name="Google Shape;817;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8" name="Google Shape;818;p22"/>
          <p:cNvGrpSpPr/>
          <p:nvPr/>
        </p:nvGrpSpPr>
        <p:grpSpPr>
          <a:xfrm>
            <a:off x="7221517" y="-507956"/>
            <a:ext cx="2532725" cy="1881750"/>
            <a:chOff x="7221517" y="-507956"/>
            <a:chExt cx="2532725" cy="1881750"/>
          </a:xfrm>
        </p:grpSpPr>
        <p:sp>
          <p:nvSpPr>
            <p:cNvPr id="819" name="Google Shape;81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22"/>
          <p:cNvGrpSpPr/>
          <p:nvPr/>
        </p:nvGrpSpPr>
        <p:grpSpPr>
          <a:xfrm flipH="1">
            <a:off x="-836633" y="-507956"/>
            <a:ext cx="2532725" cy="1881750"/>
            <a:chOff x="7221517" y="-507956"/>
            <a:chExt cx="2532725" cy="1881750"/>
          </a:xfrm>
        </p:grpSpPr>
        <p:sp>
          <p:nvSpPr>
            <p:cNvPr id="830" name="Google Shape;830;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59" r:id="rId6"/>
    <p:sldLayoutId id="2147483660" r:id="rId7"/>
    <p:sldLayoutId id="2147483661" r:id="rId8"/>
    <p:sldLayoutId id="2147483668" r:id="rId9"/>
    <p:sldLayoutId id="2147483669" r:id="rId10"/>
    <p:sldLayoutId id="2147483675" r:id="rId11"/>
    <p:sldLayoutId id="2147483676" r:id="rId12"/>
    <p:sldLayoutId id="214748367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3.jpeg"/><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4.jpeg"/><Relationship Id="rId5" Type="http://schemas.openxmlformats.org/officeDocument/2006/relationships/image" Target="../media/image3.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5.jpeg"/><Relationship Id="rId5" Type="http://schemas.openxmlformats.org/officeDocument/2006/relationships/image" Target="../media/image3.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6.jpeg"/><Relationship Id="rId5" Type="http://schemas.openxmlformats.org/officeDocument/2006/relationships/image" Target="../media/image3.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7.jpeg"/><Relationship Id="rId5" Type="http://schemas.openxmlformats.org/officeDocument/2006/relationships/image" Target="../media/image3.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8.jpeg"/><Relationship Id="rId5" Type="http://schemas.openxmlformats.org/officeDocument/2006/relationships/image" Target="../media/image3.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3.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20.jpeg"/><Relationship Id="rId5" Type="http://schemas.openxmlformats.org/officeDocument/2006/relationships/image" Target="../media/image3.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21.jpeg"/><Relationship Id="rId5" Type="http://schemas.openxmlformats.org/officeDocument/2006/relationships/image" Target="../media/image3.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2.jpeg"/><Relationship Id="rId5" Type="http://schemas.openxmlformats.org/officeDocument/2006/relationships/image" Target="../media/image3.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23.jpeg"/><Relationship Id="rId5" Type="http://schemas.openxmlformats.org/officeDocument/2006/relationships/image" Target="../media/image3.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24.jpeg"/><Relationship Id="rId5" Type="http://schemas.openxmlformats.org/officeDocument/2006/relationships/image" Target="../media/image3.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25.jpeg"/><Relationship Id="rId5" Type="http://schemas.openxmlformats.org/officeDocument/2006/relationships/image" Target="../media/image3.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pic>
        <p:nvPicPr>
          <p:cNvPr id="1250" name="Google Shape;1250;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1" name="Google Shape;1251;p35"/>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5200" dirty="0">
                <a:latin typeface="Montserrat Black"/>
                <a:ea typeface="Montserrat Black"/>
                <a:cs typeface="Montserrat Black"/>
                <a:sym typeface="Montserrat Black"/>
              </a:rPr>
              <a:t>ARTIFICIAL INTELLIGENCE </a:t>
            </a:r>
            <a:r>
              <a:rPr lang="en" sz="5200" dirty="0">
                <a:solidFill>
                  <a:schemeClr val="dk2"/>
                </a:solidFill>
                <a:latin typeface="Montserrat Black"/>
                <a:ea typeface="Montserrat Black"/>
                <a:cs typeface="Montserrat Black"/>
                <a:sym typeface="Montserrat Black"/>
              </a:rPr>
              <a:t>(AI)</a:t>
            </a:r>
          </a:p>
          <a:p>
            <a:pPr marL="0" lvl="0" indent="0" algn="l" rtl="0">
              <a:spcBef>
                <a:spcPts val="0"/>
              </a:spcBef>
              <a:spcAft>
                <a:spcPts val="0"/>
              </a:spcAft>
              <a:buNone/>
            </a:pPr>
            <a:r>
              <a:rPr lang="en-US" sz="2800" dirty="0">
                <a:latin typeface="Montserrat"/>
                <a:ea typeface="Montserrat"/>
                <a:cs typeface="Montserrat"/>
                <a:sym typeface="Montserrat"/>
              </a:rPr>
              <a:t>Machine learning</a:t>
            </a:r>
          </a:p>
        </p:txBody>
      </p:sp>
      <p:sp>
        <p:nvSpPr>
          <p:cNvPr id="1252" name="Google Shape;1252;p35"/>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Diabetes Analysis</a:t>
            </a:r>
            <a:endParaRPr dirty="0"/>
          </a:p>
        </p:txBody>
      </p:sp>
      <p:sp>
        <p:nvSpPr>
          <p:cNvPr id="2" name="TextBox 1">
            <a:extLst>
              <a:ext uri="{FF2B5EF4-FFF2-40B4-BE49-F238E27FC236}">
                <a16:creationId xmlns:a16="http://schemas.microsoft.com/office/drawing/2014/main" id="{62264066-E6E1-AE26-4DAE-C76C5CDBDD33}"/>
              </a:ext>
            </a:extLst>
          </p:cNvPr>
          <p:cNvSpPr txBox="1"/>
          <p:nvPr/>
        </p:nvSpPr>
        <p:spPr>
          <a:xfrm>
            <a:off x="2578608" y="3767328"/>
            <a:ext cx="184731" cy="307777"/>
          </a:xfrm>
          <a:prstGeom prst="rect">
            <a:avLst/>
          </a:prstGeom>
          <a:noFill/>
        </p:spPr>
        <p:txBody>
          <a:bodyPr wrap="none" rtlCol="0">
            <a:spAutoFit/>
          </a:bodyPr>
          <a:lstStyle/>
          <a:p>
            <a:endParaRPr lang="en-EG"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pic>
        <p:nvPicPr>
          <p:cNvPr id="1407" name="Google Shape;1407;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8" name="Google Shape;1408;p41"/>
          <p:cNvPicPr preferRelativeResize="0"/>
          <p:nvPr/>
        </p:nvPicPr>
        <p:blipFill rotWithShape="1">
          <a:blip r:embed="rId4">
            <a:alphaModFix/>
          </a:blip>
          <a:srcRect l="18647" t="7960" r="8852" b="8336"/>
          <a:stretch/>
        </p:blipFill>
        <p:spPr>
          <a:xfrm rot="-1152297">
            <a:off x="7181325" y="246575"/>
            <a:ext cx="1647827" cy="1070150"/>
          </a:xfrm>
          <a:prstGeom prst="rect">
            <a:avLst/>
          </a:prstGeom>
          <a:noFill/>
          <a:ln>
            <a:noFill/>
          </a:ln>
        </p:spPr>
      </p:pic>
      <p:pic>
        <p:nvPicPr>
          <p:cNvPr id="1409" name="Google Shape;1409;p41"/>
          <p:cNvPicPr preferRelativeResize="0"/>
          <p:nvPr/>
        </p:nvPicPr>
        <p:blipFill rotWithShape="1">
          <a:blip r:embed="rId5">
            <a:alphaModFix/>
          </a:blip>
          <a:srcRect l="15236" r="10474"/>
          <a:stretch/>
        </p:blipFill>
        <p:spPr>
          <a:xfrm rot="1220421">
            <a:off x="312832" y="4007679"/>
            <a:ext cx="1017445" cy="919776"/>
          </a:xfrm>
          <a:prstGeom prst="rect">
            <a:avLst/>
          </a:prstGeom>
          <a:noFill/>
          <a:ln>
            <a:noFill/>
          </a:ln>
        </p:spPr>
      </p:pic>
      <p:pic>
        <p:nvPicPr>
          <p:cNvPr id="1410" name="Google Shape;1410;p41"/>
          <p:cNvPicPr preferRelativeResize="0"/>
          <p:nvPr/>
        </p:nvPicPr>
        <p:blipFill rotWithShape="1">
          <a:blip r:embed="rId6">
            <a:alphaModFix/>
          </a:blip>
          <a:srcRect l="22009" r="18455"/>
          <a:stretch/>
        </p:blipFill>
        <p:spPr>
          <a:xfrm rot="3321565">
            <a:off x="7376838" y="2871512"/>
            <a:ext cx="652200" cy="616227"/>
          </a:xfrm>
          <a:prstGeom prst="rect">
            <a:avLst/>
          </a:prstGeom>
          <a:noFill/>
          <a:ln>
            <a:noFill/>
          </a:ln>
        </p:spPr>
      </p:pic>
      <p:sp>
        <p:nvSpPr>
          <p:cNvPr id="1420" name="Google Shape;1420;p41"/>
          <p:cNvSpPr txBox="1">
            <a:spLocks noGrp="1"/>
          </p:cNvSpPr>
          <p:nvPr>
            <p:ph type="title"/>
          </p:nvPr>
        </p:nvSpPr>
        <p:spPr>
          <a:xfrm>
            <a:off x="-245423" y="1557972"/>
            <a:ext cx="7416925" cy="2808137"/>
          </a:xfrm>
          <a:prstGeom prst="rect">
            <a:avLst/>
          </a:prstGeom>
        </p:spPr>
        <p:txBody>
          <a:bodyPr spcFirstLastPara="1" wrap="square" lIns="91425" tIns="91425" rIns="91425" bIns="91425" anchor="ctr" anchorCtr="0">
            <a:noAutofit/>
          </a:bodyPr>
          <a:lstStyle/>
          <a:p>
            <a:pPr marL="457200" lvl="0" indent="-457200" algn="ctr" rtl="0">
              <a:spcBef>
                <a:spcPts val="0"/>
              </a:spcBef>
              <a:spcAft>
                <a:spcPts val="0"/>
              </a:spcAft>
              <a:buSzPct val="167000"/>
              <a:buFont typeface="Arial" panose="020B0604020202020204" pitchFamily="34" charset="0"/>
              <a:buChar char="•"/>
            </a:pPr>
            <a:r>
              <a:rPr lang="en-US" sz="2800" b="1" dirty="0">
                <a:solidFill>
                  <a:schemeClr val="accent6">
                    <a:lumMod val="95000"/>
                  </a:schemeClr>
                </a:solidFill>
                <a:latin typeface="Al Nile" pitchFamily="2" charset="-78"/>
                <a:ea typeface="Hiragino Mincho ProN W3" panose="02020300000000000000" pitchFamily="18" charset="-128"/>
                <a:cs typeface="Al Nile" pitchFamily="2" charset="-78"/>
              </a:rPr>
              <a:t>Artificial intelligence (AI) is a machine that's able to learn, make decisions, and take action even when it encounters a situation it has never come across before and one of its most popular branches is machine learning</a:t>
            </a:r>
            <a:r>
              <a:rPr lang="en-EG" sz="2800" b="1" dirty="0">
                <a:solidFill>
                  <a:schemeClr val="accent6">
                    <a:lumMod val="95000"/>
                  </a:schemeClr>
                </a:solidFill>
                <a:latin typeface="Al Nile" pitchFamily="2" charset="-78"/>
                <a:ea typeface="Hiragino Mincho ProN W3" panose="02020300000000000000" pitchFamily="18" charset="-128"/>
                <a:cs typeface="Al Nile" pitchFamily="2" charset="-78"/>
              </a:rPr>
              <a:t> </a:t>
            </a:r>
            <a:endParaRPr lang="en-US" sz="2800" b="1" dirty="0">
              <a:solidFill>
                <a:schemeClr val="accent6">
                  <a:lumMod val="95000"/>
                </a:schemeClr>
              </a:solidFill>
              <a:latin typeface="Al Nile" pitchFamily="2" charset="-78"/>
              <a:ea typeface="Hiragino Mincho ProN W3" panose="02020300000000000000" pitchFamily="18" charset="-128"/>
              <a:cs typeface="Al Nile" pitchFamily="2" charset="-78"/>
              <a:sym typeface="Montserrat"/>
            </a:endParaRPr>
          </a:p>
        </p:txBody>
      </p:sp>
      <p:sp>
        <p:nvSpPr>
          <p:cNvPr id="2" name="TextBox 1">
            <a:extLst>
              <a:ext uri="{FF2B5EF4-FFF2-40B4-BE49-F238E27FC236}">
                <a16:creationId xmlns:a16="http://schemas.microsoft.com/office/drawing/2014/main" id="{35A52D89-73F3-CBA6-A6D1-71B779FA71E4}"/>
              </a:ext>
            </a:extLst>
          </p:cNvPr>
          <p:cNvSpPr txBox="1"/>
          <p:nvPr/>
        </p:nvSpPr>
        <p:spPr>
          <a:xfrm>
            <a:off x="356864" y="373570"/>
            <a:ext cx="6212353" cy="954107"/>
          </a:xfrm>
          <a:prstGeom prst="rect">
            <a:avLst/>
          </a:prstGeom>
          <a:noFill/>
        </p:spPr>
        <p:txBody>
          <a:bodyPr wrap="square" rtlCol="0">
            <a:spAutoFit/>
          </a:bodyPr>
          <a:lstStyle>
            <a:defPPr marR="0" lvl="0" algn="l" rtl="0">
              <a:lnSpc>
                <a:spcPct val="100000"/>
              </a:lnSpc>
              <a:spcBef>
                <a:spcPts val="0"/>
              </a:spcBef>
              <a:spcAft>
                <a:spcPts val="0"/>
              </a:spcAft>
            </a:defPPr>
            <a:lvl1pPr>
              <a:defRPr sz="2800">
                <a:solidFill>
                  <a:schemeClr val="dk1"/>
                </a:solidFill>
                <a:latin typeface="Montserrat Black"/>
                <a:cs typeface="Montserrat Black"/>
              </a:defRPr>
            </a:lvl1pPr>
          </a:lstStyle>
          <a:p>
            <a:r>
              <a:rPr lang="en-EG" dirty="0">
                <a:sym typeface="Montserrat Black"/>
              </a:rPr>
              <a:t>WHAT</a:t>
            </a:r>
            <a:r>
              <a:rPr lang="en-EG" dirty="0"/>
              <a:t> IS ARTIFICIAL INTELIIGENCE??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1420"/>
                                        </p:tgtEl>
                                        <p:attrNameLst>
                                          <p:attrName>style.visibility</p:attrName>
                                        </p:attrNameLst>
                                      </p:cBhvr>
                                      <p:to>
                                        <p:strVal val="visible"/>
                                      </p:to>
                                    </p:set>
                                    <p:animEffect transition="in" filter="barn(inVertical)">
                                      <p:cBhvr>
                                        <p:cTn id="7" dur="500"/>
                                        <p:tgtEl>
                                          <p:spTgt spid="1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660061" y="58910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the Machine Learning?</a:t>
            </a:r>
            <a:endParaRPr dirty="0"/>
          </a:p>
        </p:txBody>
      </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9" name="Subtitle 8">
            <a:extLst>
              <a:ext uri="{FF2B5EF4-FFF2-40B4-BE49-F238E27FC236}">
                <a16:creationId xmlns:a16="http://schemas.microsoft.com/office/drawing/2014/main" id="{F9CC01D2-1325-182F-66E0-E5F3D6E734DD}"/>
              </a:ext>
            </a:extLst>
          </p:cNvPr>
          <p:cNvSpPr>
            <a:spLocks noGrp="1"/>
          </p:cNvSpPr>
          <p:nvPr>
            <p:ph type="subTitle" idx="6"/>
          </p:nvPr>
        </p:nvSpPr>
        <p:spPr>
          <a:xfrm>
            <a:off x="-240818" y="1326246"/>
            <a:ext cx="8721968" cy="3296054"/>
          </a:xfrm>
        </p:spPr>
        <p:txBody>
          <a:bodyPr/>
          <a:lstStyle/>
          <a:p>
            <a:pPr marL="596900" indent="-457200">
              <a:buFont typeface="Arial" panose="020B0604020202020204" pitchFamily="34" charset="0"/>
              <a:buChar char="•"/>
            </a:pPr>
            <a:r>
              <a:rPr lang="en-US" sz="3000" dirty="0">
                <a:solidFill>
                  <a:schemeClr val="accent6">
                    <a:lumMod val="95000"/>
                  </a:schemeClr>
                </a:solidFill>
                <a:latin typeface="Montserrat"/>
                <a:ea typeface="Montserrat"/>
                <a:cs typeface="Montserrat"/>
              </a:rPr>
              <a:t>Machine learning is a branch of artificial intelligence (AI) and computer science which focuses on the use of data and algorithms to imitate the way that humans learn, gradually improving its accuracy.</a:t>
            </a:r>
          </a:p>
          <a:p>
            <a:endParaRPr lang="en-EG" sz="3200" dirty="0">
              <a:latin typeface="Al Nile" pitchFamily="2" charset="-78"/>
              <a:cs typeface="Al Nile" pitchFamily="2" charset="-78"/>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44"/>
          <p:cNvSpPr txBox="1">
            <a:spLocks noGrp="1"/>
          </p:cNvSpPr>
          <p:nvPr>
            <p:ph type="title"/>
          </p:nvPr>
        </p:nvSpPr>
        <p:spPr>
          <a:xfrm>
            <a:off x="565740" y="371105"/>
            <a:ext cx="7783920" cy="10423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STEPS OF APPLYING MACHINE LEARNING</a:t>
            </a:r>
            <a:endParaRPr dirty="0"/>
          </a:p>
        </p:txBody>
      </p:sp>
      <p:sp>
        <p:nvSpPr>
          <p:cNvPr id="1527" name="Google Shape;1527;p44"/>
          <p:cNvSpPr txBox="1">
            <a:spLocks noGrp="1"/>
          </p:cNvSpPr>
          <p:nvPr>
            <p:ph type="subTitle" idx="7"/>
          </p:nvPr>
        </p:nvSpPr>
        <p:spPr>
          <a:xfrm>
            <a:off x="5035661" y="1657350"/>
            <a:ext cx="2595000" cy="699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 IMPORT DATASET</a:t>
            </a:r>
            <a:endParaRPr dirty="0"/>
          </a:p>
        </p:txBody>
      </p:sp>
      <p:sp>
        <p:nvSpPr>
          <p:cNvPr id="1528" name="Google Shape;1528;p44"/>
          <p:cNvSpPr txBox="1">
            <a:spLocks noGrp="1"/>
          </p:cNvSpPr>
          <p:nvPr>
            <p:ph type="subTitle" idx="6"/>
          </p:nvPr>
        </p:nvSpPr>
        <p:spPr>
          <a:xfrm>
            <a:off x="1629586" y="3059850"/>
            <a:ext cx="2595009" cy="699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03) DATASET ANALYSIS</a:t>
            </a:r>
            <a:endParaRPr dirty="0"/>
          </a:p>
        </p:txBody>
      </p:sp>
      <p:sp>
        <p:nvSpPr>
          <p:cNvPr id="1529" name="Google Shape;1529;p44"/>
          <p:cNvSpPr txBox="1">
            <a:spLocks noGrp="1"/>
          </p:cNvSpPr>
          <p:nvPr>
            <p:ph type="subTitle" idx="5"/>
          </p:nvPr>
        </p:nvSpPr>
        <p:spPr>
          <a:xfrm>
            <a:off x="1513339" y="1723826"/>
            <a:ext cx="2595000" cy="699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 GETTING A DATASET</a:t>
            </a:r>
            <a:endParaRPr dirty="0"/>
          </a:p>
        </p:txBody>
      </p:sp>
      <p:sp>
        <p:nvSpPr>
          <p:cNvPr id="1531" name="Google Shape;1531;p44"/>
          <p:cNvSpPr txBox="1">
            <a:spLocks noGrp="1"/>
          </p:cNvSpPr>
          <p:nvPr>
            <p:ph type="subTitle" idx="2"/>
          </p:nvPr>
        </p:nvSpPr>
        <p:spPr>
          <a:xfrm>
            <a:off x="5035661" y="2213544"/>
            <a:ext cx="25950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t>
            </a:r>
            <a:r>
              <a:rPr lang="en" dirty="0"/>
              <a:t>o orange app</a:t>
            </a:r>
            <a:endParaRPr dirty="0"/>
          </a:p>
        </p:txBody>
      </p:sp>
      <p:sp>
        <p:nvSpPr>
          <p:cNvPr id="1532" name="Google Shape;1532;p44"/>
          <p:cNvSpPr txBox="1">
            <a:spLocks noGrp="1"/>
          </p:cNvSpPr>
          <p:nvPr>
            <p:ph type="subTitle" idx="3"/>
          </p:nvPr>
        </p:nvSpPr>
        <p:spPr>
          <a:xfrm>
            <a:off x="1629595" y="3638175"/>
            <a:ext cx="25950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understanding the dataset</a:t>
            </a:r>
            <a:endParaRPr dirty="0"/>
          </a:p>
        </p:txBody>
      </p:sp>
      <p:sp>
        <p:nvSpPr>
          <p:cNvPr id="1533" name="Google Shape;1533;p44"/>
          <p:cNvSpPr txBox="1">
            <a:spLocks noGrp="1"/>
          </p:cNvSpPr>
          <p:nvPr>
            <p:ph type="subTitle" idx="4"/>
          </p:nvPr>
        </p:nvSpPr>
        <p:spPr>
          <a:xfrm>
            <a:off x="4960157" y="3638175"/>
            <a:ext cx="25950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 be ready for use</a:t>
            </a:r>
            <a:endParaRPr dirty="0"/>
          </a:p>
        </p:txBody>
      </p:sp>
      <p:sp>
        <p:nvSpPr>
          <p:cNvPr id="1534" name="Google Shape;1534;p44"/>
          <p:cNvSpPr txBox="1">
            <a:spLocks noGrp="1"/>
          </p:cNvSpPr>
          <p:nvPr>
            <p:ph type="subTitle" idx="8"/>
          </p:nvPr>
        </p:nvSpPr>
        <p:spPr>
          <a:xfrm>
            <a:off x="5031820" y="3079320"/>
            <a:ext cx="2595000" cy="699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 DATASET CLEANSING</a:t>
            </a:r>
            <a:endParaRPr dirty="0"/>
          </a:p>
        </p:txBody>
      </p:sp>
      <p:pic>
        <p:nvPicPr>
          <p:cNvPr id="1544" name="Google Shape;1544;p44"/>
          <p:cNvPicPr preferRelativeResize="0"/>
          <p:nvPr/>
        </p:nvPicPr>
        <p:blipFill rotWithShape="1">
          <a:blip r:embed="rId3">
            <a:alphaModFix/>
          </a:blip>
          <a:srcRect l="22009" r="18455"/>
          <a:stretch/>
        </p:blipFill>
        <p:spPr>
          <a:xfrm rot="-1020103">
            <a:off x="8137859" y="677919"/>
            <a:ext cx="652201" cy="616226"/>
          </a:xfrm>
          <a:prstGeom prst="rect">
            <a:avLst/>
          </a:prstGeom>
          <a:noFill/>
          <a:ln>
            <a:noFill/>
          </a:ln>
        </p:spPr>
      </p:pic>
      <p:pic>
        <p:nvPicPr>
          <p:cNvPr id="1545" name="Google Shape;1545;p44"/>
          <p:cNvPicPr preferRelativeResize="0"/>
          <p:nvPr/>
        </p:nvPicPr>
        <p:blipFill rotWithShape="1">
          <a:blip r:embed="rId4">
            <a:alphaModFix/>
          </a:blip>
          <a:srcRect l="15236" r="10474"/>
          <a:stretch/>
        </p:blipFill>
        <p:spPr>
          <a:xfrm rot="1220421">
            <a:off x="233474" y="2300022"/>
            <a:ext cx="1552575" cy="1390851"/>
          </a:xfrm>
          <a:prstGeom prst="rect">
            <a:avLst/>
          </a:prstGeom>
          <a:noFill/>
          <a:ln>
            <a:noFill/>
          </a:ln>
        </p:spPr>
      </p:pic>
      <p:sp>
        <p:nvSpPr>
          <p:cNvPr id="5" name="TextBox 4">
            <a:extLst>
              <a:ext uri="{FF2B5EF4-FFF2-40B4-BE49-F238E27FC236}">
                <a16:creationId xmlns:a16="http://schemas.microsoft.com/office/drawing/2014/main" id="{4FBBC285-7B0A-9B13-8F4A-7447156D298B}"/>
              </a:ext>
            </a:extLst>
          </p:cNvPr>
          <p:cNvSpPr txBox="1"/>
          <p:nvPr/>
        </p:nvSpPr>
        <p:spPr>
          <a:xfrm>
            <a:off x="3725240" y="4215435"/>
            <a:ext cx="2316262" cy="738664"/>
          </a:xfrm>
          <a:prstGeom prst="rect">
            <a:avLst/>
          </a:prstGeom>
          <a:noFill/>
        </p:spPr>
        <p:txBody>
          <a:bodyPr wrap="square" rtlCol="0">
            <a:spAutoFit/>
          </a:bodyPr>
          <a:lstStyle/>
          <a:p>
            <a:r>
              <a:rPr lang="en-US" sz="2100" dirty="0">
                <a:solidFill>
                  <a:schemeClr val="dk1"/>
                </a:solidFill>
                <a:latin typeface="Montserrat Black"/>
                <a:cs typeface="Montserrat Black"/>
              </a:rPr>
              <a:t>05) A</a:t>
            </a:r>
            <a:r>
              <a:rPr lang="en-EG" sz="2100" dirty="0">
                <a:solidFill>
                  <a:schemeClr val="dk1"/>
                </a:solidFill>
                <a:latin typeface="Montserrat Black"/>
                <a:cs typeface="Montserrat Black"/>
              </a:rPr>
              <a:t>pplying </a:t>
            </a:r>
            <a:r>
              <a:rPr lang="en-EG" sz="2100" dirty="0">
                <a:solidFill>
                  <a:schemeClr val="dk1"/>
                </a:solidFill>
                <a:latin typeface="Montserrat Black"/>
                <a:cs typeface="Montserrat Black"/>
                <a:sym typeface="Montserrat Black"/>
              </a:rPr>
              <a:t>the</a:t>
            </a:r>
            <a:r>
              <a:rPr lang="en-EG" sz="2100" dirty="0">
                <a:solidFill>
                  <a:schemeClr val="dk1"/>
                </a:solidFill>
                <a:latin typeface="Montserrat Black"/>
                <a:cs typeface="Montserrat Black"/>
              </a:rPr>
              <a:t> model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5053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387" name="Google Shape;1387;p40"/>
          <p:cNvSpPr txBox="1">
            <a:spLocks noGrp="1"/>
          </p:cNvSpPr>
          <p:nvPr>
            <p:ph type="subTitle" idx="1"/>
          </p:nvPr>
        </p:nvSpPr>
        <p:spPr>
          <a:xfrm>
            <a:off x="720000" y="3485937"/>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description of the dataset</a:t>
            </a:r>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670424" y="2292267"/>
            <a:ext cx="7351800" cy="1354302"/>
          </a:xfrm>
          <a:prstGeom prst="rect">
            <a:avLst/>
          </a:prstGeom>
        </p:spPr>
        <p:txBody>
          <a:bodyPr spcFirstLastPara="1" wrap="square" lIns="91425" tIns="91425" rIns="91425" bIns="91425" anchor="b" anchorCtr="0">
            <a:noAutofit/>
          </a:bodyPr>
          <a:lstStyle/>
          <a:p>
            <a:pPr marL="0" lvl="0" indent="0"/>
            <a:r>
              <a:rPr lang="en-US" sz="4400" dirty="0"/>
              <a:t>INTRODUCTION TO DATASET</a:t>
            </a:r>
          </a:p>
        </p:txBody>
      </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21373810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pic>
        <p:nvPicPr>
          <p:cNvPr id="1407" name="Google Shape;1407;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8" name="Google Shape;1408;p41"/>
          <p:cNvPicPr preferRelativeResize="0"/>
          <p:nvPr/>
        </p:nvPicPr>
        <p:blipFill rotWithShape="1">
          <a:blip r:embed="rId4">
            <a:alphaModFix/>
          </a:blip>
          <a:srcRect l="18647" t="7960" r="8852" b="8336"/>
          <a:stretch/>
        </p:blipFill>
        <p:spPr>
          <a:xfrm rot="-1152297">
            <a:off x="7181325" y="246575"/>
            <a:ext cx="1647827" cy="1070150"/>
          </a:xfrm>
          <a:prstGeom prst="rect">
            <a:avLst/>
          </a:prstGeom>
          <a:noFill/>
          <a:ln>
            <a:noFill/>
          </a:ln>
        </p:spPr>
      </p:pic>
      <p:pic>
        <p:nvPicPr>
          <p:cNvPr id="1409" name="Google Shape;1409;p41"/>
          <p:cNvPicPr preferRelativeResize="0"/>
          <p:nvPr/>
        </p:nvPicPr>
        <p:blipFill rotWithShape="1">
          <a:blip r:embed="rId5">
            <a:alphaModFix/>
          </a:blip>
          <a:srcRect l="15236" r="10474"/>
          <a:stretch/>
        </p:blipFill>
        <p:spPr>
          <a:xfrm rot="1220421">
            <a:off x="312832" y="4007679"/>
            <a:ext cx="1017445" cy="919776"/>
          </a:xfrm>
          <a:prstGeom prst="rect">
            <a:avLst/>
          </a:prstGeom>
          <a:noFill/>
          <a:ln>
            <a:noFill/>
          </a:ln>
        </p:spPr>
      </p:pic>
      <p:pic>
        <p:nvPicPr>
          <p:cNvPr id="1410" name="Google Shape;1410;p41"/>
          <p:cNvPicPr preferRelativeResize="0"/>
          <p:nvPr/>
        </p:nvPicPr>
        <p:blipFill rotWithShape="1">
          <a:blip r:embed="rId6">
            <a:alphaModFix/>
          </a:blip>
          <a:srcRect l="22009" r="18455"/>
          <a:stretch/>
        </p:blipFill>
        <p:spPr>
          <a:xfrm rot="3321565">
            <a:off x="7376838" y="2871512"/>
            <a:ext cx="652200" cy="616227"/>
          </a:xfrm>
          <a:prstGeom prst="rect">
            <a:avLst/>
          </a:prstGeom>
          <a:noFill/>
          <a:ln>
            <a:noFill/>
          </a:ln>
        </p:spPr>
      </p:pic>
      <p:sp>
        <p:nvSpPr>
          <p:cNvPr id="1420" name="Google Shape;1420;p41"/>
          <p:cNvSpPr txBox="1">
            <a:spLocks noGrp="1"/>
          </p:cNvSpPr>
          <p:nvPr>
            <p:ph type="title"/>
          </p:nvPr>
        </p:nvSpPr>
        <p:spPr>
          <a:xfrm>
            <a:off x="-289655" y="1141008"/>
            <a:ext cx="7021925" cy="3544518"/>
          </a:xfrm>
          <a:prstGeom prst="rect">
            <a:avLst/>
          </a:prstGeom>
        </p:spPr>
        <p:txBody>
          <a:bodyPr spcFirstLastPara="1" wrap="square" lIns="91425" tIns="91425" rIns="91425" bIns="91425" anchor="ctr" anchorCtr="0">
            <a:noAutofit/>
          </a:bodyPr>
          <a:lstStyle/>
          <a:p>
            <a:pPr marL="457200" lvl="0" indent="-457200">
              <a:buSzPct val="167000"/>
              <a:buFont typeface="Arial" panose="020B0604020202020204" pitchFamily="34" charset="0"/>
              <a:buChar char="•"/>
            </a:pPr>
            <a:r>
              <a:rPr lang="en-US" sz="2200" dirty="0">
                <a:solidFill>
                  <a:schemeClr val="accent6">
                    <a:lumMod val="95000"/>
                  </a:schemeClr>
                </a:solidFill>
                <a:latin typeface="Montserrat"/>
                <a:ea typeface="Montserrat"/>
                <a:cs typeface="Montserrat"/>
              </a:rPr>
              <a:t>The Diabetes prediction dataset is a collection of medical and demographic data from patients, along with their diabetes status (positive or negative). This dataset can be used to build machine learning models to predict diabetes in </a:t>
            </a:r>
            <a:r>
              <a:rPr lang="en-US" sz="2200" dirty="0">
                <a:solidFill>
                  <a:schemeClr val="accent6">
                    <a:lumMod val="95000"/>
                  </a:schemeClr>
                </a:solidFill>
                <a:latin typeface="Montserrat"/>
                <a:ea typeface="Montserrat"/>
                <a:cs typeface="Montserrat"/>
                <a:sym typeface="Arial"/>
              </a:rPr>
              <a:t>patients</a:t>
            </a:r>
            <a:r>
              <a:rPr lang="en-US" sz="2200" dirty="0">
                <a:solidFill>
                  <a:schemeClr val="accent6">
                    <a:lumMod val="95000"/>
                  </a:schemeClr>
                </a:solidFill>
                <a:latin typeface="Montserrat"/>
                <a:ea typeface="Montserrat"/>
                <a:cs typeface="Montserrat"/>
              </a:rPr>
              <a:t> based on their medical history and demographic information. </a:t>
            </a:r>
            <a:endParaRPr lang="en-US" sz="2200" dirty="0">
              <a:solidFill>
                <a:schemeClr val="accent6">
                  <a:lumMod val="95000"/>
                </a:schemeClr>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0C3FDFE1-F80C-D8BE-67E1-FCA19BCFD37E}"/>
              </a:ext>
            </a:extLst>
          </p:cNvPr>
          <p:cNvSpPr txBox="1"/>
          <p:nvPr/>
        </p:nvSpPr>
        <p:spPr>
          <a:xfrm>
            <a:off x="365760" y="512830"/>
            <a:ext cx="5177790" cy="707886"/>
          </a:xfrm>
          <a:prstGeom prst="rect">
            <a:avLst/>
          </a:prstGeom>
          <a:noFill/>
        </p:spPr>
        <p:txBody>
          <a:bodyPr wrap="square" rtlCol="0">
            <a:spAutoFit/>
          </a:bodyPr>
          <a:lstStyle/>
          <a:p>
            <a:r>
              <a:rPr lang="en-EG" sz="2000" dirty="0">
                <a:solidFill>
                  <a:schemeClr val="dk1"/>
                </a:solidFill>
                <a:latin typeface="Montserrat Black"/>
                <a:cs typeface="Montserrat Black"/>
              </a:rPr>
              <a:t>EXPLANATION OF DIABETES </a:t>
            </a:r>
            <a:r>
              <a:rPr lang="en-EG" sz="2000" dirty="0">
                <a:solidFill>
                  <a:schemeClr val="dk1"/>
                </a:solidFill>
                <a:latin typeface="Montserrat Black"/>
                <a:cs typeface="Montserrat Black"/>
                <a:sym typeface="Montserrat Black"/>
              </a:rPr>
              <a:t>DATASET:</a:t>
            </a:r>
          </a:p>
        </p:txBody>
      </p:sp>
    </p:spTree>
    <p:extLst>
      <p:ext uri="{BB962C8B-B14F-4D97-AF65-F5344CB8AC3E}">
        <p14:creationId xmlns:p14="http://schemas.microsoft.com/office/powerpoint/2010/main" val="25684245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20"/>
                                        </p:tgtEl>
                                        <p:attrNameLst>
                                          <p:attrName>style.visibility</p:attrName>
                                        </p:attrNameLst>
                                      </p:cBhvr>
                                      <p:to>
                                        <p:strVal val="visible"/>
                                      </p:to>
                                    </p:set>
                                    <p:animEffect transition="in" filter="barn(inVertical)">
                                      <p:cBhvr>
                                        <p:cTn id="7" dur="500"/>
                                        <p:tgtEl>
                                          <p:spTgt spid="1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387" name="Google Shape;1387;p40"/>
          <p:cNvSpPr txBox="1">
            <a:spLocks noGrp="1"/>
          </p:cNvSpPr>
          <p:nvPr>
            <p:ph type="subTitle" idx="1"/>
          </p:nvPr>
        </p:nvSpPr>
        <p:spPr>
          <a:xfrm>
            <a:off x="720000" y="3217386"/>
            <a:ext cx="5067600" cy="375000"/>
          </a:xfrm>
          <a:prstGeom prst="rect">
            <a:avLst/>
          </a:prstGeom>
        </p:spPr>
        <p:txBody>
          <a:bodyPr spcFirstLastPara="1" wrap="square" lIns="91425" tIns="91425" rIns="91425" bIns="91425" anchor="t" anchorCtr="0">
            <a:noAutofit/>
          </a:bodyPr>
          <a:lstStyle/>
          <a:p>
            <a:pPr marL="0" indent="0"/>
            <a:r>
              <a:rPr lang="en-US" dirty="0"/>
              <a:t>Explaining the main features</a:t>
            </a:r>
          </a:p>
          <a:p>
            <a:pPr marL="0" lvl="0" indent="0" algn="l" rtl="0">
              <a:spcBef>
                <a:spcPts val="0"/>
              </a:spcBef>
              <a:spcAft>
                <a:spcPts val="0"/>
              </a:spcAft>
              <a:buNone/>
            </a:pP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EG" dirty="0"/>
              <a:t>DATASET ATTRIBUTES</a:t>
            </a:r>
          </a:p>
        </p:txBody>
      </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22006230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42"/>
          <p:cNvSpPr txBox="1">
            <a:spLocks noGrp="1"/>
          </p:cNvSpPr>
          <p:nvPr>
            <p:ph type="title"/>
          </p:nvPr>
        </p:nvSpPr>
        <p:spPr>
          <a:xfrm>
            <a:off x="3424066" y="3475500"/>
            <a:ext cx="5006700" cy="531900"/>
          </a:xfrm>
          <a:prstGeom prst="rect">
            <a:avLst/>
          </a:prstGeom>
        </p:spPr>
        <p:txBody>
          <a:bodyPr spcFirstLastPara="1" wrap="square" lIns="91425" tIns="91425" rIns="91425" bIns="91425" anchor="t" anchorCtr="0">
            <a:noAutofit/>
          </a:bodyPr>
          <a:lstStyle/>
          <a:p>
            <a:r>
              <a:rPr lang="en-EG" dirty="0"/>
              <a:t>DATASET ATTRIBUTES</a:t>
            </a:r>
            <a:br>
              <a:rPr lang="en-EG" dirty="0"/>
            </a:br>
            <a:endParaRPr dirty="0"/>
          </a:p>
        </p:txBody>
      </p:sp>
      <p:sp>
        <p:nvSpPr>
          <p:cNvPr id="1426" name="Google Shape;1426;p42"/>
          <p:cNvSpPr txBox="1">
            <a:spLocks noGrp="1"/>
          </p:cNvSpPr>
          <p:nvPr>
            <p:ph type="subTitle" idx="1"/>
          </p:nvPr>
        </p:nvSpPr>
        <p:spPr>
          <a:xfrm>
            <a:off x="3321891" y="977841"/>
            <a:ext cx="5006700" cy="2450100"/>
          </a:xfrm>
          <a:prstGeom prst="rect">
            <a:avLst/>
          </a:prstGeom>
        </p:spPr>
        <p:txBody>
          <a:bodyPr spcFirstLastPara="1" wrap="square" lIns="91425" tIns="91425" rIns="91425" bIns="91425" anchor="b" anchorCtr="0">
            <a:noAutofit/>
          </a:bodyPr>
          <a:lstStyle/>
          <a:p>
            <a:pPr marL="0" indent="0"/>
            <a:r>
              <a:rPr lang="en-US" sz="2000" dirty="0"/>
              <a:t>The data includes features such as age, gender, body mass index (BMI), hypertension, heart disease, smoking history, HbA1c level, and blood glucose level</a:t>
            </a:r>
            <a:r>
              <a:rPr lang="en-US" sz="1500" dirty="0"/>
              <a:t>.</a:t>
            </a:r>
            <a:endParaRPr lang="en-EG" sz="1500" dirty="0"/>
          </a:p>
          <a:p>
            <a:pPr marL="0" lvl="0" indent="0" algn="r" rtl="0">
              <a:spcBef>
                <a:spcPts val="0"/>
              </a:spcBef>
              <a:spcAft>
                <a:spcPts val="0"/>
              </a:spcAft>
              <a:buNone/>
            </a:pPr>
            <a:endParaRPr dirty="0"/>
          </a:p>
        </p:txBody>
      </p:sp>
      <p:pic>
        <p:nvPicPr>
          <p:cNvPr id="1427" name="Google Shape;1427;p42"/>
          <p:cNvPicPr preferRelativeResize="0"/>
          <p:nvPr/>
        </p:nvPicPr>
        <p:blipFill rotWithShape="1">
          <a:blip r:embed="rId3">
            <a:alphaModFix/>
          </a:blip>
          <a:srcRect l="25537" t="7152" r="23467" b="5838"/>
          <a:stretch/>
        </p:blipFill>
        <p:spPr>
          <a:xfrm>
            <a:off x="1353599" y="1585225"/>
            <a:ext cx="1920000" cy="1842726"/>
          </a:xfrm>
          <a:prstGeom prst="rect">
            <a:avLst/>
          </a:prstGeom>
          <a:noFill/>
          <a:ln>
            <a:noFill/>
          </a:ln>
        </p:spPr>
      </p:pic>
      <p:pic>
        <p:nvPicPr>
          <p:cNvPr id="1428" name="Google Shape;1428;p42"/>
          <p:cNvPicPr preferRelativeResize="0"/>
          <p:nvPr/>
        </p:nvPicPr>
        <p:blipFill rotWithShape="1">
          <a:blip r:embed="rId4">
            <a:alphaModFix/>
          </a:blip>
          <a:srcRect l="15236" r="10474"/>
          <a:stretch/>
        </p:blipFill>
        <p:spPr>
          <a:xfrm rot="-1358193">
            <a:off x="674149" y="1062985"/>
            <a:ext cx="1552576" cy="1390852"/>
          </a:xfrm>
          <a:prstGeom prst="rect">
            <a:avLst/>
          </a:prstGeom>
          <a:noFill/>
          <a:ln>
            <a:noFill/>
          </a:ln>
        </p:spPr>
      </p:pic>
      <p:pic>
        <p:nvPicPr>
          <p:cNvPr id="1435" name="Google Shape;1435;p42"/>
          <p:cNvPicPr preferRelativeResize="0"/>
          <p:nvPr/>
        </p:nvPicPr>
        <p:blipFill rotWithShape="1">
          <a:blip r:embed="rId5">
            <a:alphaModFix/>
          </a:blip>
          <a:srcRect l="22009" r="18455"/>
          <a:stretch/>
        </p:blipFill>
        <p:spPr>
          <a:xfrm rot="1203247">
            <a:off x="2250929" y="3556995"/>
            <a:ext cx="903665" cy="85381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566000" cy="8879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387" name="Google Shape;1387;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indent="0"/>
            <a:r>
              <a:rPr lang="en-US" dirty="0"/>
              <a:t>Demonstrating the main steps </a:t>
            </a:r>
          </a:p>
          <a:p>
            <a:pPr marL="0" lvl="0" indent="0" algn="l" rtl="0">
              <a:spcBef>
                <a:spcPts val="0"/>
              </a:spcBef>
              <a:spcAft>
                <a:spcPts val="0"/>
              </a:spcAft>
              <a:buNone/>
            </a:pP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CSV DATA PROCESSING</a:t>
            </a:r>
            <a:endParaRPr dirty="0"/>
          </a:p>
        </p:txBody>
      </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842863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44"/>
          <p:cNvSpPr txBox="1">
            <a:spLocks noGrp="1"/>
          </p:cNvSpPr>
          <p:nvPr>
            <p:ph type="title"/>
          </p:nvPr>
        </p:nvSpPr>
        <p:spPr>
          <a:xfrm>
            <a:off x="680040" y="316794"/>
            <a:ext cx="7783920" cy="10423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ORANGE DATA MINING </a:t>
            </a:r>
            <a:endParaRPr dirty="0"/>
          </a:p>
        </p:txBody>
      </p:sp>
      <p:sp>
        <p:nvSpPr>
          <p:cNvPr id="1527" name="Google Shape;1527;p44"/>
          <p:cNvSpPr txBox="1">
            <a:spLocks noGrp="1"/>
          </p:cNvSpPr>
          <p:nvPr>
            <p:ph type="subTitle" idx="7"/>
          </p:nvPr>
        </p:nvSpPr>
        <p:spPr>
          <a:xfrm>
            <a:off x="5127101" y="1825680"/>
            <a:ext cx="2595000" cy="699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p>
          <a:p>
            <a:pPr marL="0" lvl="0" indent="0" algn="ctr" rtl="0">
              <a:spcBef>
                <a:spcPts val="0"/>
              </a:spcBef>
              <a:spcAft>
                <a:spcPts val="0"/>
              </a:spcAft>
              <a:buNone/>
            </a:pPr>
            <a:r>
              <a:rPr lang="en" dirty="0"/>
              <a:t>PREPARING</a:t>
            </a:r>
          </a:p>
          <a:p>
            <a:pPr marL="0" lvl="0" indent="0" algn="ctr" rtl="0">
              <a:spcBef>
                <a:spcPts val="0"/>
              </a:spcBef>
              <a:spcAft>
                <a:spcPts val="0"/>
              </a:spcAft>
              <a:buNone/>
            </a:pPr>
            <a:r>
              <a:rPr lang="en" dirty="0"/>
              <a:t>TRANING </a:t>
            </a:r>
          </a:p>
          <a:p>
            <a:pPr marL="0" lvl="0" indent="0" algn="ctr" rtl="0">
              <a:spcBef>
                <a:spcPts val="0"/>
              </a:spcBef>
              <a:spcAft>
                <a:spcPts val="0"/>
              </a:spcAft>
              <a:buNone/>
            </a:pPr>
            <a:r>
              <a:rPr lang="en" dirty="0"/>
              <a:t>PHASE </a:t>
            </a:r>
            <a:endParaRPr dirty="0"/>
          </a:p>
        </p:txBody>
      </p:sp>
      <p:sp>
        <p:nvSpPr>
          <p:cNvPr id="1528" name="Google Shape;1528;p44"/>
          <p:cNvSpPr txBox="1">
            <a:spLocks noGrp="1"/>
          </p:cNvSpPr>
          <p:nvPr>
            <p:ph type="subTitle" idx="6"/>
          </p:nvPr>
        </p:nvSpPr>
        <p:spPr>
          <a:xfrm>
            <a:off x="3274495" y="3084906"/>
            <a:ext cx="2595009" cy="699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03)TRANING,TESTING AND PREDECTION</a:t>
            </a:r>
            <a:endParaRPr dirty="0"/>
          </a:p>
        </p:txBody>
      </p:sp>
      <p:sp>
        <p:nvSpPr>
          <p:cNvPr id="1529" name="Google Shape;1529;p44"/>
          <p:cNvSpPr txBox="1">
            <a:spLocks noGrp="1"/>
          </p:cNvSpPr>
          <p:nvPr>
            <p:ph type="subTitle" idx="5"/>
          </p:nvPr>
        </p:nvSpPr>
        <p:spPr>
          <a:xfrm>
            <a:off x="1421899" y="1491326"/>
            <a:ext cx="2802696" cy="8551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 UNDERSTANDING  DATASET</a:t>
            </a:r>
            <a:endParaRPr dirty="0"/>
          </a:p>
        </p:txBody>
      </p:sp>
      <p:pic>
        <p:nvPicPr>
          <p:cNvPr id="1544" name="Google Shape;1544;p44"/>
          <p:cNvPicPr preferRelativeResize="0"/>
          <p:nvPr/>
        </p:nvPicPr>
        <p:blipFill rotWithShape="1">
          <a:blip r:embed="rId3">
            <a:alphaModFix/>
          </a:blip>
          <a:srcRect l="22009" r="18455"/>
          <a:stretch/>
        </p:blipFill>
        <p:spPr>
          <a:xfrm rot="-1020103">
            <a:off x="8002596" y="529856"/>
            <a:ext cx="652201" cy="616226"/>
          </a:xfrm>
          <a:prstGeom prst="rect">
            <a:avLst/>
          </a:prstGeom>
          <a:noFill/>
          <a:ln>
            <a:noFill/>
          </a:ln>
        </p:spPr>
      </p:pic>
      <p:pic>
        <p:nvPicPr>
          <p:cNvPr id="1545" name="Google Shape;1545;p44"/>
          <p:cNvPicPr preferRelativeResize="0"/>
          <p:nvPr/>
        </p:nvPicPr>
        <p:blipFill rotWithShape="1">
          <a:blip r:embed="rId4">
            <a:alphaModFix/>
          </a:blip>
          <a:srcRect l="15236" r="10474"/>
          <a:stretch/>
        </p:blipFill>
        <p:spPr>
          <a:xfrm rot="1220421">
            <a:off x="193322" y="2257984"/>
            <a:ext cx="1552575" cy="1390851"/>
          </a:xfrm>
          <a:prstGeom prst="rect">
            <a:avLst/>
          </a:prstGeom>
          <a:noFill/>
          <a:ln>
            <a:noFill/>
          </a:ln>
        </p:spPr>
      </p:pic>
    </p:spTree>
    <p:extLst>
      <p:ext uri="{BB962C8B-B14F-4D97-AF65-F5344CB8AC3E}">
        <p14:creationId xmlns:p14="http://schemas.microsoft.com/office/powerpoint/2010/main" val="3265821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2" name="Google Shape;1642;p48"/>
          <p:cNvSpPr txBox="1">
            <a:spLocks noGrp="1"/>
          </p:cNvSpPr>
          <p:nvPr>
            <p:ph type="title"/>
          </p:nvPr>
        </p:nvSpPr>
        <p:spPr>
          <a:xfrm>
            <a:off x="63573" y="265870"/>
            <a:ext cx="4812012" cy="12704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 UNDERSTANDING DATASET</a:t>
            </a:r>
            <a:endParaRPr dirty="0"/>
          </a:p>
        </p:txBody>
      </p:sp>
      <p:sp>
        <p:nvSpPr>
          <p:cNvPr id="1643" name="Google Shape;1643;p48"/>
          <p:cNvSpPr txBox="1">
            <a:spLocks noGrp="1"/>
          </p:cNvSpPr>
          <p:nvPr>
            <p:ph type="subTitle" idx="1"/>
          </p:nvPr>
        </p:nvSpPr>
        <p:spPr>
          <a:xfrm>
            <a:off x="200712" y="2174230"/>
            <a:ext cx="3594000" cy="9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DISTRUBUTIONS :</a:t>
            </a:r>
          </a:p>
          <a:p>
            <a:pPr marL="0" lvl="0" indent="0" algn="l" rtl="0">
              <a:spcBef>
                <a:spcPts val="0"/>
              </a:spcBef>
              <a:spcAft>
                <a:spcPts val="0"/>
              </a:spcAft>
              <a:buNone/>
            </a:pPr>
            <a:r>
              <a:rPr lang="en-US" dirty="0"/>
              <a:t>It represents the features in charts</a:t>
            </a:r>
            <a:endParaRPr dirty="0"/>
          </a:p>
        </p:txBody>
      </p:sp>
      <p:pic>
        <p:nvPicPr>
          <p:cNvPr id="1654" name="Google Shape;1654;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5" name="Google Shape;1655;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pic>
        <p:nvPicPr>
          <p:cNvPr id="19" name="Picture 18" descr="A graph showing different colored squares&#10;&#10;Description automatically generated with medium confidence">
            <a:extLst>
              <a:ext uri="{FF2B5EF4-FFF2-40B4-BE49-F238E27FC236}">
                <a16:creationId xmlns:a16="http://schemas.microsoft.com/office/drawing/2014/main" id="{ABD520F8-C7E7-FCC1-2D55-DABFC80EF1D9}"/>
              </a:ext>
            </a:extLst>
          </p:cNvPr>
          <p:cNvPicPr>
            <a:picLocks noChangeAspect="1"/>
          </p:cNvPicPr>
          <p:nvPr/>
        </p:nvPicPr>
        <p:blipFill>
          <a:blip r:embed="rId6"/>
          <a:stretch>
            <a:fillRect/>
          </a:stretch>
        </p:blipFill>
        <p:spPr>
          <a:xfrm>
            <a:off x="446350" y="2932862"/>
            <a:ext cx="2630482" cy="168515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3">
                                            <p:txEl>
                                              <p:pRg st="0" end="0"/>
                                            </p:txEl>
                                          </p:spTgt>
                                        </p:tgtEl>
                                        <p:attrNameLst>
                                          <p:attrName>style.visibility</p:attrName>
                                        </p:attrNameLst>
                                      </p:cBhvr>
                                      <p:to>
                                        <p:strVal val="visible"/>
                                      </p:to>
                                    </p:set>
                                    <p:animEffect transition="in" filter="dissolve">
                                      <p:cBhvr>
                                        <p:cTn id="7" dur="500"/>
                                        <p:tgtEl>
                                          <p:spTgt spid="1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43">
                                            <p:txEl>
                                              <p:pRg st="1" end="1"/>
                                            </p:txEl>
                                          </p:spTgt>
                                        </p:tgtEl>
                                        <p:attrNameLst>
                                          <p:attrName>style.visibility</p:attrName>
                                        </p:attrNameLst>
                                      </p:cBhvr>
                                      <p:to>
                                        <p:strVal val="visible"/>
                                      </p:to>
                                    </p:set>
                                    <p:animEffect transition="in" filter="dissolve">
                                      <p:cBhvr>
                                        <p:cTn id="12" dur="500"/>
                                        <p:tgtEl>
                                          <p:spTgt spid="1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B8C326-961A-353D-122E-BA7AF24B1FC0}"/>
              </a:ext>
            </a:extLst>
          </p:cNvPr>
          <p:cNvSpPr/>
          <p:nvPr/>
        </p:nvSpPr>
        <p:spPr>
          <a:xfrm>
            <a:off x="-1" y="1"/>
            <a:ext cx="1828801" cy="648586"/>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4" name="Rectangle 13">
            <a:extLst>
              <a:ext uri="{FF2B5EF4-FFF2-40B4-BE49-F238E27FC236}">
                <a16:creationId xmlns:a16="http://schemas.microsoft.com/office/drawing/2014/main" id="{0D3ACF42-CB35-2529-F700-47B591EBF6E1}"/>
              </a:ext>
            </a:extLst>
          </p:cNvPr>
          <p:cNvSpPr/>
          <p:nvPr/>
        </p:nvSpPr>
        <p:spPr>
          <a:xfrm>
            <a:off x="1828796" y="1"/>
            <a:ext cx="1828801" cy="648586"/>
          </a:xfrm>
          <a:prstGeom prst="rect">
            <a:avLst/>
          </a:prstGeom>
          <a:solidFill>
            <a:schemeClr val="bg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5" name="Rectangle 14">
            <a:extLst>
              <a:ext uri="{FF2B5EF4-FFF2-40B4-BE49-F238E27FC236}">
                <a16:creationId xmlns:a16="http://schemas.microsoft.com/office/drawing/2014/main" id="{23675EEF-1B96-3D8D-3510-036B1CC84DB8}"/>
              </a:ext>
            </a:extLst>
          </p:cNvPr>
          <p:cNvSpPr/>
          <p:nvPr/>
        </p:nvSpPr>
        <p:spPr>
          <a:xfrm>
            <a:off x="3657597" y="1"/>
            <a:ext cx="1828801" cy="648586"/>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6" name="Rectangle 15">
            <a:extLst>
              <a:ext uri="{FF2B5EF4-FFF2-40B4-BE49-F238E27FC236}">
                <a16:creationId xmlns:a16="http://schemas.microsoft.com/office/drawing/2014/main" id="{A1917AAA-6B08-204C-19F8-BDC7225F3DEB}"/>
              </a:ext>
            </a:extLst>
          </p:cNvPr>
          <p:cNvSpPr/>
          <p:nvPr/>
        </p:nvSpPr>
        <p:spPr>
          <a:xfrm>
            <a:off x="5486394" y="1"/>
            <a:ext cx="1828801" cy="648586"/>
          </a:xfrm>
          <a:prstGeom prst="rect">
            <a:avLst/>
          </a:prstGeom>
          <a:solidFill>
            <a:schemeClr val="bg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7" name="Rectangle 16">
            <a:extLst>
              <a:ext uri="{FF2B5EF4-FFF2-40B4-BE49-F238E27FC236}">
                <a16:creationId xmlns:a16="http://schemas.microsoft.com/office/drawing/2014/main" id="{CDDB8D86-28CA-71B2-A830-67EAD046A292}"/>
              </a:ext>
            </a:extLst>
          </p:cNvPr>
          <p:cNvSpPr/>
          <p:nvPr/>
        </p:nvSpPr>
        <p:spPr>
          <a:xfrm>
            <a:off x="7315199" y="1"/>
            <a:ext cx="1828801" cy="648586"/>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pic>
        <p:nvPicPr>
          <p:cNvPr id="19" name="Graphic 18" descr="Artificial Intelligence with solid fill">
            <a:extLst>
              <a:ext uri="{FF2B5EF4-FFF2-40B4-BE49-F238E27FC236}">
                <a16:creationId xmlns:a16="http://schemas.microsoft.com/office/drawing/2014/main" id="{888C0CA1-BF20-D071-6509-F600A90C27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8582" y="99680"/>
            <a:ext cx="449227" cy="449227"/>
          </a:xfrm>
          <a:prstGeom prst="rect">
            <a:avLst/>
          </a:prstGeom>
        </p:spPr>
      </p:pic>
      <p:sp>
        <p:nvSpPr>
          <p:cNvPr id="20" name="Google Shape;13677;p81">
            <a:extLst>
              <a:ext uri="{FF2B5EF4-FFF2-40B4-BE49-F238E27FC236}">
                <a16:creationId xmlns:a16="http://schemas.microsoft.com/office/drawing/2014/main" id="{828FCCB9-95DA-6018-940B-09A864E0E3F7}"/>
              </a:ext>
            </a:extLst>
          </p:cNvPr>
          <p:cNvSpPr/>
          <p:nvPr/>
        </p:nvSpPr>
        <p:spPr>
          <a:xfrm>
            <a:off x="732618" y="168465"/>
            <a:ext cx="362536" cy="341898"/>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accent4"/>
              </a:solidFill>
            </a:endParaRPr>
          </a:p>
        </p:txBody>
      </p:sp>
      <p:grpSp>
        <p:nvGrpSpPr>
          <p:cNvPr id="21" name="Google Shape;13035;p80">
            <a:extLst>
              <a:ext uri="{FF2B5EF4-FFF2-40B4-BE49-F238E27FC236}">
                <a16:creationId xmlns:a16="http://schemas.microsoft.com/office/drawing/2014/main" id="{D9F22920-0C49-FDC9-0975-57F89FCA634F}"/>
              </a:ext>
            </a:extLst>
          </p:cNvPr>
          <p:cNvGrpSpPr/>
          <p:nvPr/>
        </p:nvGrpSpPr>
        <p:grpSpPr>
          <a:xfrm>
            <a:off x="8048846" y="151996"/>
            <a:ext cx="468861" cy="358367"/>
            <a:chOff x="3530425" y="1508747"/>
            <a:chExt cx="368175" cy="344594"/>
          </a:xfrm>
          <a:solidFill>
            <a:schemeClr val="bg1"/>
          </a:solidFill>
        </p:grpSpPr>
        <p:sp>
          <p:nvSpPr>
            <p:cNvPr id="22" name="Google Shape;13036;p80">
              <a:extLst>
                <a:ext uri="{FF2B5EF4-FFF2-40B4-BE49-F238E27FC236}">
                  <a16:creationId xmlns:a16="http://schemas.microsoft.com/office/drawing/2014/main" id="{081C4139-B1B7-20A5-3D85-BF63E008446A}"/>
                </a:ext>
              </a:extLst>
            </p:cNvPr>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 name="Google Shape;13037;p80">
              <a:extLst>
                <a:ext uri="{FF2B5EF4-FFF2-40B4-BE49-F238E27FC236}">
                  <a16:creationId xmlns:a16="http://schemas.microsoft.com/office/drawing/2014/main" id="{859C0D66-A1D4-1F5E-9590-D258D01E84D1}"/>
                </a:ext>
              </a:extLst>
            </p:cNvPr>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 name="Google Shape;13038;p80">
              <a:extLst>
                <a:ext uri="{FF2B5EF4-FFF2-40B4-BE49-F238E27FC236}">
                  <a16:creationId xmlns:a16="http://schemas.microsoft.com/office/drawing/2014/main" id="{4A086096-6358-FDBC-63A3-B0DB796FA880}"/>
                </a:ext>
              </a:extLst>
            </p:cNvPr>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 name="Google Shape;13039;p80">
              <a:extLst>
                <a:ext uri="{FF2B5EF4-FFF2-40B4-BE49-F238E27FC236}">
                  <a16:creationId xmlns:a16="http://schemas.microsoft.com/office/drawing/2014/main" id="{7C240C7F-0006-BED8-FC2E-ECDFE73AA7F9}"/>
                </a:ext>
              </a:extLst>
            </p:cNvPr>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pic>
        <p:nvPicPr>
          <p:cNvPr id="27" name="Graphic 26" descr="Robot outline">
            <a:extLst>
              <a:ext uri="{FF2B5EF4-FFF2-40B4-BE49-F238E27FC236}">
                <a16:creationId xmlns:a16="http://schemas.microsoft.com/office/drawing/2014/main" id="{A88C4710-D208-F062-B1F5-30BD141E53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32329" y="55825"/>
            <a:ext cx="536935" cy="536935"/>
          </a:xfrm>
          <a:prstGeom prst="rect">
            <a:avLst/>
          </a:prstGeom>
        </p:spPr>
      </p:pic>
      <p:pic>
        <p:nvPicPr>
          <p:cNvPr id="29" name="Graphic 28" descr="Robot Hand outline">
            <a:extLst>
              <a:ext uri="{FF2B5EF4-FFF2-40B4-BE49-F238E27FC236}">
                <a16:creationId xmlns:a16="http://schemas.microsoft.com/office/drawing/2014/main" id="{7960A94A-D6C6-1434-0054-88E9CCA7C5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3535" y="31893"/>
            <a:ext cx="584797" cy="584797"/>
          </a:xfrm>
          <a:prstGeom prst="rect">
            <a:avLst/>
          </a:prstGeom>
        </p:spPr>
      </p:pic>
      <p:sp>
        <p:nvSpPr>
          <p:cNvPr id="32" name="TextBox 31">
            <a:extLst>
              <a:ext uri="{FF2B5EF4-FFF2-40B4-BE49-F238E27FC236}">
                <a16:creationId xmlns:a16="http://schemas.microsoft.com/office/drawing/2014/main" id="{65F067D7-3292-BC75-A767-A924109C4E0C}"/>
              </a:ext>
            </a:extLst>
          </p:cNvPr>
          <p:cNvSpPr txBox="1"/>
          <p:nvPr/>
        </p:nvSpPr>
        <p:spPr>
          <a:xfrm>
            <a:off x="2317898" y="2892056"/>
            <a:ext cx="184731" cy="307777"/>
          </a:xfrm>
          <a:prstGeom prst="rect">
            <a:avLst/>
          </a:prstGeom>
          <a:noFill/>
        </p:spPr>
        <p:txBody>
          <a:bodyPr wrap="none" rtlCol="0">
            <a:spAutoFit/>
          </a:bodyPr>
          <a:lstStyle/>
          <a:p>
            <a:endParaRPr lang="en-EG" dirty="0"/>
          </a:p>
        </p:txBody>
      </p:sp>
    </p:spTree>
    <p:extLst>
      <p:ext uri="{BB962C8B-B14F-4D97-AF65-F5344CB8AC3E}">
        <p14:creationId xmlns:p14="http://schemas.microsoft.com/office/powerpoint/2010/main" val="33453938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2" name="Google Shape;1642;p48"/>
          <p:cNvSpPr txBox="1">
            <a:spLocks noGrp="1"/>
          </p:cNvSpPr>
          <p:nvPr>
            <p:ph type="title"/>
          </p:nvPr>
        </p:nvSpPr>
        <p:spPr>
          <a:xfrm>
            <a:off x="63573" y="265870"/>
            <a:ext cx="4812012" cy="12704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 UNDERSTANDING DATASET</a:t>
            </a:r>
            <a:endParaRPr dirty="0"/>
          </a:p>
        </p:txBody>
      </p:sp>
      <p:sp>
        <p:nvSpPr>
          <p:cNvPr id="1643" name="Google Shape;1643;p48"/>
          <p:cNvSpPr txBox="1">
            <a:spLocks noGrp="1"/>
          </p:cNvSpPr>
          <p:nvPr>
            <p:ph type="subTitle" idx="1"/>
          </p:nvPr>
        </p:nvSpPr>
        <p:spPr>
          <a:xfrm>
            <a:off x="107112" y="1900588"/>
            <a:ext cx="3594000" cy="9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 STATISTICS:</a:t>
            </a:r>
          </a:p>
          <a:p>
            <a:pPr marL="0" lvl="0" indent="0" algn="l" rtl="0">
              <a:spcBef>
                <a:spcPts val="0"/>
              </a:spcBef>
              <a:spcAft>
                <a:spcPts val="0"/>
              </a:spcAft>
              <a:buNone/>
            </a:pPr>
            <a:r>
              <a:rPr lang="en-US" dirty="0"/>
              <a:t>shows basic statistics for each feature like max, min, mean, median and missing values</a:t>
            </a:r>
            <a:endParaRPr lang="en" dirty="0"/>
          </a:p>
        </p:txBody>
      </p:sp>
      <p:pic>
        <p:nvPicPr>
          <p:cNvPr id="1654" name="Google Shape;1654;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5" name="Google Shape;1655;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pic>
        <p:nvPicPr>
          <p:cNvPr id="12" name="Picture 11" descr="A screenshot of a graph&#10;&#10;Description automatically generated">
            <a:extLst>
              <a:ext uri="{FF2B5EF4-FFF2-40B4-BE49-F238E27FC236}">
                <a16:creationId xmlns:a16="http://schemas.microsoft.com/office/drawing/2014/main" id="{A339B493-768D-7992-05EE-9263297AE0EA}"/>
              </a:ext>
            </a:extLst>
          </p:cNvPr>
          <p:cNvPicPr>
            <a:picLocks noChangeAspect="1"/>
          </p:cNvPicPr>
          <p:nvPr/>
        </p:nvPicPr>
        <p:blipFill>
          <a:blip r:embed="rId6"/>
          <a:stretch>
            <a:fillRect/>
          </a:stretch>
        </p:blipFill>
        <p:spPr>
          <a:xfrm flipV="1">
            <a:off x="298658" y="3206514"/>
            <a:ext cx="3511976" cy="1397474"/>
          </a:xfrm>
          <a:prstGeom prst="rect">
            <a:avLst/>
          </a:prstGeom>
        </p:spPr>
      </p:pic>
    </p:spTree>
    <p:extLst>
      <p:ext uri="{BB962C8B-B14F-4D97-AF65-F5344CB8AC3E}">
        <p14:creationId xmlns:p14="http://schemas.microsoft.com/office/powerpoint/2010/main" val="199281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3">
                                            <p:txEl>
                                              <p:pRg st="0" end="0"/>
                                            </p:txEl>
                                          </p:spTgt>
                                        </p:tgtEl>
                                        <p:attrNameLst>
                                          <p:attrName>style.visibility</p:attrName>
                                        </p:attrNameLst>
                                      </p:cBhvr>
                                      <p:to>
                                        <p:strVal val="visible"/>
                                      </p:to>
                                    </p:set>
                                    <p:animEffect transition="in" filter="dissolve">
                                      <p:cBhvr>
                                        <p:cTn id="7" dur="500"/>
                                        <p:tgtEl>
                                          <p:spTgt spid="1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43">
                                            <p:txEl>
                                              <p:pRg st="1" end="1"/>
                                            </p:txEl>
                                          </p:spTgt>
                                        </p:tgtEl>
                                        <p:attrNameLst>
                                          <p:attrName>style.visibility</p:attrName>
                                        </p:attrNameLst>
                                      </p:cBhvr>
                                      <p:to>
                                        <p:strVal val="visible"/>
                                      </p:to>
                                    </p:set>
                                    <p:animEffect transition="in" filter="dissolve">
                                      <p:cBhvr>
                                        <p:cTn id="12" dur="500"/>
                                        <p:tgtEl>
                                          <p:spTgt spid="1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2" name="Google Shape;1642;p48"/>
          <p:cNvSpPr txBox="1">
            <a:spLocks noGrp="1"/>
          </p:cNvSpPr>
          <p:nvPr>
            <p:ph type="title"/>
          </p:nvPr>
        </p:nvSpPr>
        <p:spPr>
          <a:xfrm>
            <a:off x="63573" y="265870"/>
            <a:ext cx="4812012" cy="12704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 UNDERSTANDING DATASET</a:t>
            </a:r>
            <a:endParaRPr dirty="0"/>
          </a:p>
        </p:txBody>
      </p:sp>
      <p:sp>
        <p:nvSpPr>
          <p:cNvPr id="1643" name="Google Shape;1643;p48"/>
          <p:cNvSpPr txBox="1">
            <a:spLocks noGrp="1"/>
          </p:cNvSpPr>
          <p:nvPr>
            <p:ph type="subTitle" idx="1"/>
          </p:nvPr>
        </p:nvSpPr>
        <p:spPr>
          <a:xfrm>
            <a:off x="163391" y="1665763"/>
            <a:ext cx="3535068" cy="14329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CORELLATION:</a:t>
            </a:r>
          </a:p>
          <a:p>
            <a:pPr marL="0" lvl="0" indent="0" algn="l" rtl="0">
              <a:spcBef>
                <a:spcPts val="0"/>
              </a:spcBef>
              <a:spcAft>
                <a:spcPts val="0"/>
              </a:spcAft>
              <a:buNone/>
            </a:pPr>
            <a:r>
              <a:rPr lang="en-US" dirty="0"/>
              <a:t>states whether there is a direct or inverse relation between features . the positive values means direct relation while negative values means inverse</a:t>
            </a:r>
            <a:endParaRPr lang="en" dirty="0"/>
          </a:p>
          <a:p>
            <a:pPr marL="0" lvl="0" indent="0" algn="l" rtl="0">
              <a:spcBef>
                <a:spcPts val="0"/>
              </a:spcBef>
              <a:spcAft>
                <a:spcPts val="0"/>
              </a:spcAft>
              <a:buNone/>
            </a:pPr>
            <a:endParaRPr lang="en" dirty="0"/>
          </a:p>
        </p:txBody>
      </p:sp>
      <p:pic>
        <p:nvPicPr>
          <p:cNvPr id="1654" name="Google Shape;1654;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5" name="Google Shape;1655;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pic>
        <p:nvPicPr>
          <p:cNvPr id="20" name="Picture 19" descr="A screenshot of a computer&#10;&#10;Description automatically generated">
            <a:extLst>
              <a:ext uri="{FF2B5EF4-FFF2-40B4-BE49-F238E27FC236}">
                <a16:creationId xmlns:a16="http://schemas.microsoft.com/office/drawing/2014/main" id="{CFB209D4-BBA6-3B20-613B-4AAF3491641D}"/>
              </a:ext>
            </a:extLst>
          </p:cNvPr>
          <p:cNvPicPr>
            <a:picLocks noChangeAspect="1"/>
          </p:cNvPicPr>
          <p:nvPr/>
        </p:nvPicPr>
        <p:blipFill>
          <a:blip r:embed="rId6"/>
          <a:stretch>
            <a:fillRect/>
          </a:stretch>
        </p:blipFill>
        <p:spPr>
          <a:xfrm>
            <a:off x="1025383" y="3098712"/>
            <a:ext cx="2303494" cy="1658895"/>
          </a:xfrm>
          <a:prstGeom prst="rect">
            <a:avLst/>
          </a:prstGeom>
        </p:spPr>
      </p:pic>
    </p:spTree>
    <p:extLst>
      <p:ext uri="{BB962C8B-B14F-4D97-AF65-F5344CB8AC3E}">
        <p14:creationId xmlns:p14="http://schemas.microsoft.com/office/powerpoint/2010/main" val="17855337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3">
                                            <p:txEl>
                                              <p:pRg st="0" end="0"/>
                                            </p:txEl>
                                          </p:spTgt>
                                        </p:tgtEl>
                                        <p:attrNameLst>
                                          <p:attrName>style.visibility</p:attrName>
                                        </p:attrNameLst>
                                      </p:cBhvr>
                                      <p:to>
                                        <p:strVal val="visible"/>
                                      </p:to>
                                    </p:set>
                                    <p:animEffect transition="in" filter="dissolve">
                                      <p:cBhvr>
                                        <p:cTn id="7" dur="500"/>
                                        <p:tgtEl>
                                          <p:spTgt spid="1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43">
                                            <p:txEl>
                                              <p:pRg st="1" end="1"/>
                                            </p:txEl>
                                          </p:spTgt>
                                        </p:tgtEl>
                                        <p:attrNameLst>
                                          <p:attrName>style.visibility</p:attrName>
                                        </p:attrNameLst>
                                      </p:cBhvr>
                                      <p:to>
                                        <p:strVal val="visible"/>
                                      </p:to>
                                    </p:set>
                                    <p:animEffect transition="in" filter="dissolve">
                                      <p:cBhvr>
                                        <p:cTn id="12" dur="500"/>
                                        <p:tgtEl>
                                          <p:spTgt spid="1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2" name="Google Shape;1642;p48"/>
          <p:cNvSpPr txBox="1">
            <a:spLocks noGrp="1"/>
          </p:cNvSpPr>
          <p:nvPr>
            <p:ph type="title"/>
          </p:nvPr>
        </p:nvSpPr>
        <p:spPr>
          <a:xfrm>
            <a:off x="63573" y="265870"/>
            <a:ext cx="4812012" cy="12704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 UNDERSTANDING DATASET</a:t>
            </a:r>
            <a:endParaRPr dirty="0"/>
          </a:p>
        </p:txBody>
      </p:sp>
      <p:sp>
        <p:nvSpPr>
          <p:cNvPr id="1643" name="Google Shape;1643;p48"/>
          <p:cNvSpPr txBox="1">
            <a:spLocks noGrp="1"/>
          </p:cNvSpPr>
          <p:nvPr>
            <p:ph type="subTitle" idx="1"/>
          </p:nvPr>
        </p:nvSpPr>
        <p:spPr>
          <a:xfrm>
            <a:off x="200712" y="2174230"/>
            <a:ext cx="3594000" cy="9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SCATTER PLOT:</a:t>
            </a:r>
          </a:p>
          <a:p>
            <a:pPr marL="0" lvl="0" indent="0" algn="l" rtl="0">
              <a:spcBef>
                <a:spcPts val="0"/>
              </a:spcBef>
              <a:spcAft>
                <a:spcPts val="0"/>
              </a:spcAft>
              <a:buNone/>
            </a:pPr>
            <a:r>
              <a:rPr lang="en-US" dirty="0"/>
              <a:t>displays the distribution of any two numeric features in x-y axis</a:t>
            </a:r>
            <a:endParaRPr lang="en" dirty="0"/>
          </a:p>
          <a:p>
            <a:pPr marL="0" lvl="0" indent="0" algn="l" rtl="0">
              <a:spcBef>
                <a:spcPts val="0"/>
              </a:spcBef>
              <a:spcAft>
                <a:spcPts val="0"/>
              </a:spcAft>
              <a:buNone/>
            </a:pPr>
            <a:endParaRPr lang="en" dirty="0"/>
          </a:p>
        </p:txBody>
      </p:sp>
      <p:pic>
        <p:nvPicPr>
          <p:cNvPr id="1654" name="Google Shape;1654;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5" name="Google Shape;1655;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pic>
        <p:nvPicPr>
          <p:cNvPr id="10" name="Picture 9" descr="A diagram of a graph&#10;&#10;Description automatically generated with medium confidence">
            <a:extLst>
              <a:ext uri="{FF2B5EF4-FFF2-40B4-BE49-F238E27FC236}">
                <a16:creationId xmlns:a16="http://schemas.microsoft.com/office/drawing/2014/main" id="{17B08743-51FF-5954-EFA6-27FC096FC3A0}"/>
              </a:ext>
            </a:extLst>
          </p:cNvPr>
          <p:cNvPicPr>
            <a:picLocks noChangeAspect="1"/>
          </p:cNvPicPr>
          <p:nvPr/>
        </p:nvPicPr>
        <p:blipFill>
          <a:blip r:embed="rId6"/>
          <a:stretch>
            <a:fillRect/>
          </a:stretch>
        </p:blipFill>
        <p:spPr>
          <a:xfrm>
            <a:off x="215165" y="3054215"/>
            <a:ext cx="2866768" cy="1791730"/>
          </a:xfrm>
          <a:prstGeom prst="rect">
            <a:avLst/>
          </a:prstGeom>
        </p:spPr>
      </p:pic>
    </p:spTree>
    <p:extLst>
      <p:ext uri="{BB962C8B-B14F-4D97-AF65-F5344CB8AC3E}">
        <p14:creationId xmlns:p14="http://schemas.microsoft.com/office/powerpoint/2010/main" val="252167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3">
                                            <p:txEl>
                                              <p:pRg st="0" end="0"/>
                                            </p:txEl>
                                          </p:spTgt>
                                        </p:tgtEl>
                                        <p:attrNameLst>
                                          <p:attrName>style.visibility</p:attrName>
                                        </p:attrNameLst>
                                      </p:cBhvr>
                                      <p:to>
                                        <p:strVal val="visible"/>
                                      </p:to>
                                    </p:set>
                                    <p:animEffect transition="in" filter="dissolve">
                                      <p:cBhvr>
                                        <p:cTn id="7" dur="500"/>
                                        <p:tgtEl>
                                          <p:spTgt spid="1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43">
                                            <p:txEl>
                                              <p:pRg st="1" end="1"/>
                                            </p:txEl>
                                          </p:spTgt>
                                        </p:tgtEl>
                                        <p:attrNameLst>
                                          <p:attrName>style.visibility</p:attrName>
                                        </p:attrNameLst>
                                      </p:cBhvr>
                                      <p:to>
                                        <p:strVal val="visible"/>
                                      </p:to>
                                    </p:set>
                                    <p:animEffect transition="in" filter="dissolve">
                                      <p:cBhvr>
                                        <p:cTn id="12" dur="500"/>
                                        <p:tgtEl>
                                          <p:spTgt spid="1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2" name="Google Shape;1642;p48"/>
          <p:cNvSpPr txBox="1">
            <a:spLocks noGrp="1"/>
          </p:cNvSpPr>
          <p:nvPr>
            <p:ph type="title"/>
          </p:nvPr>
        </p:nvSpPr>
        <p:spPr>
          <a:xfrm>
            <a:off x="63573" y="265870"/>
            <a:ext cx="4812012" cy="12704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 UNDERSTANDING DATASET</a:t>
            </a:r>
            <a:endParaRPr dirty="0"/>
          </a:p>
        </p:txBody>
      </p:sp>
      <p:sp>
        <p:nvSpPr>
          <p:cNvPr id="1643" name="Google Shape;1643;p48"/>
          <p:cNvSpPr txBox="1">
            <a:spLocks noGrp="1"/>
          </p:cNvSpPr>
          <p:nvPr>
            <p:ph type="subTitle" idx="1"/>
          </p:nvPr>
        </p:nvSpPr>
        <p:spPr>
          <a:xfrm>
            <a:off x="200712" y="2174230"/>
            <a:ext cx="3594000" cy="9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FREE FIZZ:</a:t>
            </a:r>
          </a:p>
          <a:p>
            <a:pPr marL="0" lvl="0" indent="0" algn="l" rtl="0">
              <a:spcBef>
                <a:spcPts val="0"/>
              </a:spcBef>
              <a:spcAft>
                <a:spcPts val="0"/>
              </a:spcAft>
              <a:buNone/>
            </a:pPr>
            <a:r>
              <a:rPr lang="en-US" dirty="0"/>
              <a:t>displays the most effective features on target graphically</a:t>
            </a:r>
            <a:endParaRPr lang="en" dirty="0"/>
          </a:p>
          <a:p>
            <a:pPr marL="0" lvl="0" indent="0" algn="l" rtl="0">
              <a:spcBef>
                <a:spcPts val="0"/>
              </a:spcBef>
              <a:spcAft>
                <a:spcPts val="0"/>
              </a:spcAft>
              <a:buNone/>
            </a:pPr>
            <a:endParaRPr lang="en" dirty="0"/>
          </a:p>
        </p:txBody>
      </p:sp>
      <p:pic>
        <p:nvPicPr>
          <p:cNvPr id="1654" name="Google Shape;1654;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5" name="Google Shape;1655;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pic>
        <p:nvPicPr>
          <p:cNvPr id="10" name="Picture 9" descr="A diagram of red and blue dots&#10;&#10;Description automatically generated">
            <a:extLst>
              <a:ext uri="{FF2B5EF4-FFF2-40B4-BE49-F238E27FC236}">
                <a16:creationId xmlns:a16="http://schemas.microsoft.com/office/drawing/2014/main" id="{7CC183AF-CB62-2684-9854-BE9CA7549F30}"/>
              </a:ext>
            </a:extLst>
          </p:cNvPr>
          <p:cNvPicPr>
            <a:picLocks noChangeAspect="1"/>
          </p:cNvPicPr>
          <p:nvPr/>
        </p:nvPicPr>
        <p:blipFill>
          <a:blip r:embed="rId6"/>
          <a:stretch>
            <a:fillRect/>
          </a:stretch>
        </p:blipFill>
        <p:spPr>
          <a:xfrm>
            <a:off x="507448" y="3065794"/>
            <a:ext cx="1926834" cy="1869488"/>
          </a:xfrm>
          <a:prstGeom prst="rect">
            <a:avLst/>
          </a:prstGeom>
        </p:spPr>
      </p:pic>
    </p:spTree>
    <p:extLst>
      <p:ext uri="{BB962C8B-B14F-4D97-AF65-F5344CB8AC3E}">
        <p14:creationId xmlns:p14="http://schemas.microsoft.com/office/powerpoint/2010/main" val="33600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3">
                                            <p:txEl>
                                              <p:pRg st="0" end="0"/>
                                            </p:txEl>
                                          </p:spTgt>
                                        </p:tgtEl>
                                        <p:attrNameLst>
                                          <p:attrName>style.visibility</p:attrName>
                                        </p:attrNameLst>
                                      </p:cBhvr>
                                      <p:to>
                                        <p:strVal val="visible"/>
                                      </p:to>
                                    </p:set>
                                    <p:animEffect transition="in" filter="dissolve">
                                      <p:cBhvr>
                                        <p:cTn id="7" dur="500"/>
                                        <p:tgtEl>
                                          <p:spTgt spid="1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43">
                                            <p:txEl>
                                              <p:pRg st="1" end="1"/>
                                            </p:txEl>
                                          </p:spTgt>
                                        </p:tgtEl>
                                        <p:attrNameLst>
                                          <p:attrName>style.visibility</p:attrName>
                                        </p:attrNameLst>
                                      </p:cBhvr>
                                      <p:to>
                                        <p:strVal val="visible"/>
                                      </p:to>
                                    </p:set>
                                    <p:animEffect transition="in" filter="dissolve">
                                      <p:cBhvr>
                                        <p:cTn id="12" dur="500"/>
                                        <p:tgtEl>
                                          <p:spTgt spid="1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2" name="Google Shape;1642;p48"/>
          <p:cNvSpPr txBox="1">
            <a:spLocks noGrp="1"/>
          </p:cNvSpPr>
          <p:nvPr>
            <p:ph type="title"/>
          </p:nvPr>
        </p:nvSpPr>
        <p:spPr>
          <a:xfrm>
            <a:off x="63573" y="265870"/>
            <a:ext cx="4812012" cy="12704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 UNDERSTANDING DATASET</a:t>
            </a:r>
            <a:endParaRPr dirty="0"/>
          </a:p>
        </p:txBody>
      </p:sp>
      <p:sp>
        <p:nvSpPr>
          <p:cNvPr id="1643" name="Google Shape;1643;p48"/>
          <p:cNvSpPr txBox="1">
            <a:spLocks noGrp="1"/>
          </p:cNvSpPr>
          <p:nvPr>
            <p:ph type="subTitle" idx="1"/>
          </p:nvPr>
        </p:nvSpPr>
        <p:spPr>
          <a:xfrm>
            <a:off x="200712" y="2174230"/>
            <a:ext cx="3594000" cy="9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RANK:</a:t>
            </a:r>
          </a:p>
          <a:p>
            <a:pPr marL="0" lvl="0" indent="0" algn="l" rtl="0">
              <a:spcBef>
                <a:spcPts val="0"/>
              </a:spcBef>
              <a:spcAft>
                <a:spcPts val="0"/>
              </a:spcAft>
              <a:buNone/>
            </a:pPr>
            <a:r>
              <a:rPr lang="en-US" dirty="0"/>
              <a:t>displays the most effective feature in target numerically</a:t>
            </a:r>
            <a:endParaRPr lang="en" dirty="0"/>
          </a:p>
          <a:p>
            <a:pPr marL="0" lvl="0" indent="0" algn="l" rtl="0">
              <a:spcBef>
                <a:spcPts val="0"/>
              </a:spcBef>
              <a:spcAft>
                <a:spcPts val="0"/>
              </a:spcAft>
              <a:buNone/>
            </a:pPr>
            <a:endParaRPr lang="en" dirty="0"/>
          </a:p>
        </p:txBody>
      </p:sp>
      <p:pic>
        <p:nvPicPr>
          <p:cNvPr id="1654" name="Google Shape;1654;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5" name="Google Shape;1655;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pic>
        <p:nvPicPr>
          <p:cNvPr id="8" name="Picture 7" descr="A screenshot of a data analysis&#10;&#10;Description automatically generated">
            <a:extLst>
              <a:ext uri="{FF2B5EF4-FFF2-40B4-BE49-F238E27FC236}">
                <a16:creationId xmlns:a16="http://schemas.microsoft.com/office/drawing/2014/main" id="{0E97E861-DCE1-7E5C-2BE4-A30158A40FEE}"/>
              </a:ext>
            </a:extLst>
          </p:cNvPr>
          <p:cNvPicPr>
            <a:picLocks noChangeAspect="1"/>
          </p:cNvPicPr>
          <p:nvPr/>
        </p:nvPicPr>
        <p:blipFill>
          <a:blip r:embed="rId6"/>
          <a:stretch>
            <a:fillRect/>
          </a:stretch>
        </p:blipFill>
        <p:spPr>
          <a:xfrm>
            <a:off x="645455" y="3057660"/>
            <a:ext cx="2295453" cy="1874620"/>
          </a:xfrm>
          <a:prstGeom prst="rect">
            <a:avLst/>
          </a:prstGeom>
        </p:spPr>
      </p:pic>
    </p:spTree>
    <p:extLst>
      <p:ext uri="{BB962C8B-B14F-4D97-AF65-F5344CB8AC3E}">
        <p14:creationId xmlns:p14="http://schemas.microsoft.com/office/powerpoint/2010/main" val="283344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3">
                                            <p:txEl>
                                              <p:pRg st="0" end="0"/>
                                            </p:txEl>
                                          </p:spTgt>
                                        </p:tgtEl>
                                        <p:attrNameLst>
                                          <p:attrName>style.visibility</p:attrName>
                                        </p:attrNameLst>
                                      </p:cBhvr>
                                      <p:to>
                                        <p:strVal val="visible"/>
                                      </p:to>
                                    </p:set>
                                    <p:animEffect transition="in" filter="dissolve">
                                      <p:cBhvr>
                                        <p:cTn id="7" dur="500"/>
                                        <p:tgtEl>
                                          <p:spTgt spid="1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43">
                                            <p:txEl>
                                              <p:pRg st="1" end="1"/>
                                            </p:txEl>
                                          </p:spTgt>
                                        </p:tgtEl>
                                        <p:attrNameLst>
                                          <p:attrName>style.visibility</p:attrName>
                                        </p:attrNameLst>
                                      </p:cBhvr>
                                      <p:to>
                                        <p:strVal val="visible"/>
                                      </p:to>
                                    </p:set>
                                    <p:animEffect transition="in" filter="dissolve">
                                      <p:cBhvr>
                                        <p:cTn id="12" dur="500"/>
                                        <p:tgtEl>
                                          <p:spTgt spid="1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2" name="Google Shape;1642;p48"/>
          <p:cNvSpPr txBox="1">
            <a:spLocks noGrp="1"/>
          </p:cNvSpPr>
          <p:nvPr>
            <p:ph type="title"/>
          </p:nvPr>
        </p:nvSpPr>
        <p:spPr>
          <a:xfrm>
            <a:off x="166182" y="0"/>
            <a:ext cx="4812012" cy="12704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02)PREPARING FOR</a:t>
            </a:r>
            <a:br>
              <a:rPr lang="en" dirty="0"/>
            </a:br>
            <a:r>
              <a:rPr lang="en" dirty="0"/>
              <a:t>TRANING PHASE</a:t>
            </a:r>
            <a:endParaRPr dirty="0"/>
          </a:p>
        </p:txBody>
      </p:sp>
      <p:sp>
        <p:nvSpPr>
          <p:cNvPr id="1643" name="Google Shape;1643;p48"/>
          <p:cNvSpPr txBox="1">
            <a:spLocks noGrp="1"/>
          </p:cNvSpPr>
          <p:nvPr>
            <p:ph type="subTitle" idx="1"/>
          </p:nvPr>
        </p:nvSpPr>
        <p:spPr>
          <a:xfrm>
            <a:off x="166182" y="2090100"/>
            <a:ext cx="3594000" cy="9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IMPUTE:</a:t>
            </a:r>
          </a:p>
          <a:p>
            <a:pPr marL="0" lvl="0" indent="0" algn="l" rtl="0">
              <a:spcBef>
                <a:spcPts val="0"/>
              </a:spcBef>
              <a:spcAft>
                <a:spcPts val="0"/>
              </a:spcAft>
              <a:buNone/>
            </a:pPr>
            <a:r>
              <a:rPr lang="en-US" dirty="0"/>
              <a:t>substitutes ant missing value using several methods this step will help you not to lose any record</a:t>
            </a:r>
            <a:endParaRPr lang="en" dirty="0"/>
          </a:p>
          <a:p>
            <a:pPr marL="0" lvl="0" indent="0" algn="l" rtl="0">
              <a:spcBef>
                <a:spcPts val="0"/>
              </a:spcBef>
              <a:spcAft>
                <a:spcPts val="0"/>
              </a:spcAft>
              <a:buNone/>
            </a:pPr>
            <a:endParaRPr lang="en" dirty="0"/>
          </a:p>
        </p:txBody>
      </p:sp>
      <p:pic>
        <p:nvPicPr>
          <p:cNvPr id="1654" name="Google Shape;1654;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5" name="Google Shape;1655;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pic>
        <p:nvPicPr>
          <p:cNvPr id="8" name="Picture 7" descr="A screenshot of a computer&#10;&#10;Description automatically generated">
            <a:extLst>
              <a:ext uri="{FF2B5EF4-FFF2-40B4-BE49-F238E27FC236}">
                <a16:creationId xmlns:a16="http://schemas.microsoft.com/office/drawing/2014/main" id="{407A0CB1-D3AD-31A0-4D24-F5B4D2791E10}"/>
              </a:ext>
            </a:extLst>
          </p:cNvPr>
          <p:cNvPicPr>
            <a:picLocks noChangeAspect="1"/>
          </p:cNvPicPr>
          <p:nvPr/>
        </p:nvPicPr>
        <p:blipFill>
          <a:blip r:embed="rId6"/>
          <a:stretch>
            <a:fillRect/>
          </a:stretch>
        </p:blipFill>
        <p:spPr>
          <a:xfrm>
            <a:off x="560688" y="3143893"/>
            <a:ext cx="1960091" cy="1742304"/>
          </a:xfrm>
          <a:prstGeom prst="rect">
            <a:avLst/>
          </a:prstGeom>
        </p:spPr>
      </p:pic>
    </p:spTree>
    <p:extLst>
      <p:ext uri="{BB962C8B-B14F-4D97-AF65-F5344CB8AC3E}">
        <p14:creationId xmlns:p14="http://schemas.microsoft.com/office/powerpoint/2010/main" val="124671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3">
                                            <p:txEl>
                                              <p:pRg st="0" end="0"/>
                                            </p:txEl>
                                          </p:spTgt>
                                        </p:tgtEl>
                                        <p:attrNameLst>
                                          <p:attrName>style.visibility</p:attrName>
                                        </p:attrNameLst>
                                      </p:cBhvr>
                                      <p:to>
                                        <p:strVal val="visible"/>
                                      </p:to>
                                    </p:set>
                                    <p:animEffect transition="in" filter="dissolve">
                                      <p:cBhvr>
                                        <p:cTn id="7" dur="500"/>
                                        <p:tgtEl>
                                          <p:spTgt spid="1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43">
                                            <p:txEl>
                                              <p:pRg st="1" end="1"/>
                                            </p:txEl>
                                          </p:spTgt>
                                        </p:tgtEl>
                                        <p:attrNameLst>
                                          <p:attrName>style.visibility</p:attrName>
                                        </p:attrNameLst>
                                      </p:cBhvr>
                                      <p:to>
                                        <p:strVal val="visible"/>
                                      </p:to>
                                    </p:set>
                                    <p:animEffect transition="in" filter="dissolve">
                                      <p:cBhvr>
                                        <p:cTn id="12" dur="500"/>
                                        <p:tgtEl>
                                          <p:spTgt spid="1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2" name="Google Shape;1642;p48"/>
          <p:cNvSpPr txBox="1">
            <a:spLocks noGrp="1"/>
          </p:cNvSpPr>
          <p:nvPr>
            <p:ph type="title"/>
          </p:nvPr>
        </p:nvSpPr>
        <p:spPr>
          <a:xfrm>
            <a:off x="51289" y="0"/>
            <a:ext cx="4812012" cy="12704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02)PREPARING FOR TRANING PHASE</a:t>
            </a:r>
            <a:endParaRPr dirty="0"/>
          </a:p>
        </p:txBody>
      </p:sp>
      <p:sp>
        <p:nvSpPr>
          <p:cNvPr id="1643" name="Google Shape;1643;p48"/>
          <p:cNvSpPr txBox="1">
            <a:spLocks noGrp="1"/>
          </p:cNvSpPr>
          <p:nvPr>
            <p:ph type="subTitle" idx="1"/>
          </p:nvPr>
        </p:nvSpPr>
        <p:spPr>
          <a:xfrm>
            <a:off x="200712" y="2174230"/>
            <a:ext cx="3594000" cy="9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PREPROCESS:</a:t>
            </a:r>
          </a:p>
          <a:p>
            <a:pPr marL="0" lvl="0" indent="0" algn="l" rtl="0">
              <a:spcBef>
                <a:spcPts val="0"/>
              </a:spcBef>
              <a:spcAft>
                <a:spcPts val="0"/>
              </a:spcAft>
              <a:buNone/>
            </a:pPr>
            <a:r>
              <a:rPr lang="en-US" dirty="0"/>
              <a:t>normalize any numeric field to a range from 0 to 1 this step will increase the efficiency of analyzing the dataset and increase the accuracy</a:t>
            </a:r>
            <a:endParaRPr lang="en" dirty="0"/>
          </a:p>
        </p:txBody>
      </p:sp>
      <p:pic>
        <p:nvPicPr>
          <p:cNvPr id="1654" name="Google Shape;1654;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5" name="Google Shape;1655;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pic>
        <p:nvPicPr>
          <p:cNvPr id="8" name="Picture 7" descr="A screenshot of a computer&#10;&#10;Description automatically generated">
            <a:extLst>
              <a:ext uri="{FF2B5EF4-FFF2-40B4-BE49-F238E27FC236}">
                <a16:creationId xmlns:a16="http://schemas.microsoft.com/office/drawing/2014/main" id="{16D21DF8-CC61-5CBF-BFA5-02B7ACEFAEFF}"/>
              </a:ext>
            </a:extLst>
          </p:cNvPr>
          <p:cNvPicPr>
            <a:picLocks noChangeAspect="1"/>
          </p:cNvPicPr>
          <p:nvPr/>
        </p:nvPicPr>
        <p:blipFill>
          <a:blip r:embed="rId6"/>
          <a:stretch>
            <a:fillRect/>
          </a:stretch>
        </p:blipFill>
        <p:spPr>
          <a:xfrm>
            <a:off x="584200" y="3410836"/>
            <a:ext cx="2480276" cy="1595591"/>
          </a:xfrm>
          <a:prstGeom prst="rect">
            <a:avLst/>
          </a:prstGeom>
        </p:spPr>
      </p:pic>
    </p:spTree>
    <p:extLst>
      <p:ext uri="{BB962C8B-B14F-4D97-AF65-F5344CB8AC3E}">
        <p14:creationId xmlns:p14="http://schemas.microsoft.com/office/powerpoint/2010/main" val="8171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3">
                                            <p:txEl>
                                              <p:pRg st="0" end="0"/>
                                            </p:txEl>
                                          </p:spTgt>
                                        </p:tgtEl>
                                        <p:attrNameLst>
                                          <p:attrName>style.visibility</p:attrName>
                                        </p:attrNameLst>
                                      </p:cBhvr>
                                      <p:to>
                                        <p:strVal val="visible"/>
                                      </p:to>
                                    </p:set>
                                    <p:animEffect transition="in" filter="dissolve">
                                      <p:cBhvr>
                                        <p:cTn id="7" dur="500"/>
                                        <p:tgtEl>
                                          <p:spTgt spid="1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43">
                                            <p:txEl>
                                              <p:pRg st="1" end="1"/>
                                            </p:txEl>
                                          </p:spTgt>
                                        </p:tgtEl>
                                        <p:attrNameLst>
                                          <p:attrName>style.visibility</p:attrName>
                                        </p:attrNameLst>
                                      </p:cBhvr>
                                      <p:to>
                                        <p:strVal val="visible"/>
                                      </p:to>
                                    </p:set>
                                    <p:animEffect transition="in" filter="dissolve">
                                      <p:cBhvr>
                                        <p:cTn id="12" dur="500"/>
                                        <p:tgtEl>
                                          <p:spTgt spid="1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2" name="Google Shape;1642;p48"/>
          <p:cNvSpPr txBox="1">
            <a:spLocks noGrp="1"/>
          </p:cNvSpPr>
          <p:nvPr>
            <p:ph type="title"/>
          </p:nvPr>
        </p:nvSpPr>
        <p:spPr>
          <a:xfrm>
            <a:off x="15406" y="86419"/>
            <a:ext cx="4812012" cy="12704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02)PREPARING FOR TRANING PHASE</a:t>
            </a:r>
            <a:endParaRPr dirty="0"/>
          </a:p>
        </p:txBody>
      </p:sp>
      <p:sp>
        <p:nvSpPr>
          <p:cNvPr id="1643" name="Google Shape;1643;p48"/>
          <p:cNvSpPr txBox="1">
            <a:spLocks noGrp="1"/>
          </p:cNvSpPr>
          <p:nvPr>
            <p:ph type="subTitle" idx="1"/>
          </p:nvPr>
        </p:nvSpPr>
        <p:spPr>
          <a:xfrm>
            <a:off x="200712" y="2174230"/>
            <a:ext cx="3594000" cy="9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OUTLIERS:</a:t>
            </a:r>
          </a:p>
          <a:p>
            <a:pPr marL="0" lvl="0" indent="0" algn="l" rtl="0">
              <a:spcBef>
                <a:spcPts val="0"/>
              </a:spcBef>
              <a:spcAft>
                <a:spcPts val="0"/>
              </a:spcAft>
              <a:buNone/>
            </a:pPr>
            <a:r>
              <a:rPr lang="en-US" dirty="0"/>
              <a:t>removes any abnormal records that will affect both training and prediction phases</a:t>
            </a:r>
            <a:endParaRPr lang="en" dirty="0"/>
          </a:p>
        </p:txBody>
      </p:sp>
      <p:pic>
        <p:nvPicPr>
          <p:cNvPr id="1654" name="Google Shape;1654;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5" name="Google Shape;1655;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pic>
        <p:nvPicPr>
          <p:cNvPr id="8" name="Picture 7" descr="A screenshot of a computer&#10;&#10;Description automatically generated">
            <a:extLst>
              <a:ext uri="{FF2B5EF4-FFF2-40B4-BE49-F238E27FC236}">
                <a16:creationId xmlns:a16="http://schemas.microsoft.com/office/drawing/2014/main" id="{EA5DCBC7-5A3C-B5F0-4BC4-1162AD40C01F}"/>
              </a:ext>
            </a:extLst>
          </p:cNvPr>
          <p:cNvPicPr>
            <a:picLocks noChangeAspect="1"/>
          </p:cNvPicPr>
          <p:nvPr/>
        </p:nvPicPr>
        <p:blipFill>
          <a:blip r:embed="rId6"/>
          <a:stretch>
            <a:fillRect/>
          </a:stretch>
        </p:blipFill>
        <p:spPr>
          <a:xfrm>
            <a:off x="566619" y="3184360"/>
            <a:ext cx="1854793" cy="1661585"/>
          </a:xfrm>
          <a:prstGeom prst="rect">
            <a:avLst/>
          </a:prstGeom>
        </p:spPr>
      </p:pic>
    </p:spTree>
    <p:extLst>
      <p:ext uri="{BB962C8B-B14F-4D97-AF65-F5344CB8AC3E}">
        <p14:creationId xmlns:p14="http://schemas.microsoft.com/office/powerpoint/2010/main" val="303502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3">
                                            <p:txEl>
                                              <p:pRg st="0" end="0"/>
                                            </p:txEl>
                                          </p:spTgt>
                                        </p:tgtEl>
                                        <p:attrNameLst>
                                          <p:attrName>style.visibility</p:attrName>
                                        </p:attrNameLst>
                                      </p:cBhvr>
                                      <p:to>
                                        <p:strVal val="visible"/>
                                      </p:to>
                                    </p:set>
                                    <p:animEffect transition="in" filter="dissolve">
                                      <p:cBhvr>
                                        <p:cTn id="7" dur="500"/>
                                        <p:tgtEl>
                                          <p:spTgt spid="1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43">
                                            <p:txEl>
                                              <p:pRg st="1" end="1"/>
                                            </p:txEl>
                                          </p:spTgt>
                                        </p:tgtEl>
                                        <p:attrNameLst>
                                          <p:attrName>style.visibility</p:attrName>
                                        </p:attrNameLst>
                                      </p:cBhvr>
                                      <p:to>
                                        <p:strVal val="visible"/>
                                      </p:to>
                                    </p:set>
                                    <p:animEffect transition="in" filter="dissolve">
                                      <p:cBhvr>
                                        <p:cTn id="12" dur="500"/>
                                        <p:tgtEl>
                                          <p:spTgt spid="1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2" name="Google Shape;1642;p48"/>
          <p:cNvSpPr txBox="1">
            <a:spLocks noGrp="1"/>
          </p:cNvSpPr>
          <p:nvPr>
            <p:ph type="title"/>
          </p:nvPr>
        </p:nvSpPr>
        <p:spPr>
          <a:xfrm>
            <a:off x="0" y="0"/>
            <a:ext cx="4812012" cy="12704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02)PREPARING FOR TRANING PHASE</a:t>
            </a:r>
            <a:endParaRPr dirty="0"/>
          </a:p>
        </p:txBody>
      </p:sp>
      <p:sp>
        <p:nvSpPr>
          <p:cNvPr id="1643" name="Google Shape;1643;p48"/>
          <p:cNvSpPr txBox="1">
            <a:spLocks noGrp="1"/>
          </p:cNvSpPr>
          <p:nvPr>
            <p:ph type="subTitle" idx="1"/>
          </p:nvPr>
        </p:nvSpPr>
        <p:spPr>
          <a:xfrm>
            <a:off x="200712" y="2174230"/>
            <a:ext cx="3594000" cy="9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SAMPLER:</a:t>
            </a:r>
          </a:p>
          <a:p>
            <a:pPr marL="0" lvl="0" indent="0" algn="l" rtl="0">
              <a:spcBef>
                <a:spcPts val="0"/>
              </a:spcBef>
              <a:spcAft>
                <a:spcPts val="0"/>
              </a:spcAft>
              <a:buNone/>
            </a:pPr>
            <a:r>
              <a:rPr lang="en-US" dirty="0"/>
              <a:t>divides the datasets into two proportions and remaining</a:t>
            </a:r>
            <a:endParaRPr lang="en" dirty="0"/>
          </a:p>
        </p:txBody>
      </p:sp>
      <p:pic>
        <p:nvPicPr>
          <p:cNvPr id="1654" name="Google Shape;1654;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5" name="Google Shape;1655;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pic>
        <p:nvPicPr>
          <p:cNvPr id="8" name="Picture 7" descr="A screenshot of a computer&#10;&#10;Description automatically generated">
            <a:extLst>
              <a:ext uri="{FF2B5EF4-FFF2-40B4-BE49-F238E27FC236}">
                <a16:creationId xmlns:a16="http://schemas.microsoft.com/office/drawing/2014/main" id="{F414F06E-4BE6-01B7-1F5B-57171941B521}"/>
              </a:ext>
            </a:extLst>
          </p:cNvPr>
          <p:cNvPicPr>
            <a:picLocks noChangeAspect="1"/>
          </p:cNvPicPr>
          <p:nvPr/>
        </p:nvPicPr>
        <p:blipFill>
          <a:blip r:embed="rId6"/>
          <a:stretch>
            <a:fillRect/>
          </a:stretch>
        </p:blipFill>
        <p:spPr>
          <a:xfrm>
            <a:off x="1016539" y="3099008"/>
            <a:ext cx="1270650" cy="1821050"/>
          </a:xfrm>
          <a:prstGeom prst="rect">
            <a:avLst/>
          </a:prstGeom>
        </p:spPr>
      </p:pic>
    </p:spTree>
    <p:extLst>
      <p:ext uri="{BB962C8B-B14F-4D97-AF65-F5344CB8AC3E}">
        <p14:creationId xmlns:p14="http://schemas.microsoft.com/office/powerpoint/2010/main" val="177049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3">
                                            <p:txEl>
                                              <p:pRg st="0" end="0"/>
                                            </p:txEl>
                                          </p:spTgt>
                                        </p:tgtEl>
                                        <p:attrNameLst>
                                          <p:attrName>style.visibility</p:attrName>
                                        </p:attrNameLst>
                                      </p:cBhvr>
                                      <p:to>
                                        <p:strVal val="visible"/>
                                      </p:to>
                                    </p:set>
                                    <p:animEffect transition="in" filter="dissolve">
                                      <p:cBhvr>
                                        <p:cTn id="7" dur="500"/>
                                        <p:tgtEl>
                                          <p:spTgt spid="1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43">
                                            <p:txEl>
                                              <p:pRg st="1" end="1"/>
                                            </p:txEl>
                                          </p:spTgt>
                                        </p:tgtEl>
                                        <p:attrNameLst>
                                          <p:attrName>style.visibility</p:attrName>
                                        </p:attrNameLst>
                                      </p:cBhvr>
                                      <p:to>
                                        <p:strVal val="visible"/>
                                      </p:to>
                                    </p:set>
                                    <p:animEffect transition="in" filter="dissolve">
                                      <p:cBhvr>
                                        <p:cTn id="12" dur="500"/>
                                        <p:tgtEl>
                                          <p:spTgt spid="1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2" name="Google Shape;1642;p48"/>
          <p:cNvSpPr txBox="1">
            <a:spLocks noGrp="1"/>
          </p:cNvSpPr>
          <p:nvPr>
            <p:ph type="title"/>
          </p:nvPr>
        </p:nvSpPr>
        <p:spPr>
          <a:xfrm>
            <a:off x="128718" y="0"/>
            <a:ext cx="4838698" cy="17844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03)TRANING TESTING AND PREDECTION</a:t>
            </a:r>
            <a:endParaRPr dirty="0"/>
          </a:p>
        </p:txBody>
      </p:sp>
      <p:sp>
        <p:nvSpPr>
          <p:cNvPr id="1643" name="Google Shape;1643;p48"/>
          <p:cNvSpPr txBox="1">
            <a:spLocks noGrp="1"/>
          </p:cNvSpPr>
          <p:nvPr>
            <p:ph type="subTitle" idx="1"/>
          </p:nvPr>
        </p:nvSpPr>
        <p:spPr>
          <a:xfrm>
            <a:off x="128718" y="1809964"/>
            <a:ext cx="3689520" cy="2768562"/>
          </a:xfrm>
          <a:prstGeom prst="rect">
            <a:avLst/>
          </a:prstGeom>
        </p:spPr>
        <p:txBody>
          <a:bodyPr spcFirstLastPara="1" wrap="square" lIns="91425" tIns="91425" rIns="91425" bIns="91425" anchor="t" anchorCtr="0">
            <a:noAutofit/>
          </a:bodyPr>
          <a:lstStyle/>
          <a:p>
            <a:pPr marL="0" lvl="0" indent="0"/>
            <a:r>
              <a:rPr lang="en-GB" dirty="0">
                <a:solidFill>
                  <a:schemeClr val="tx1"/>
                </a:solidFill>
                <a:latin typeface="Britannic Bold" panose="020B0903060703020204" pitchFamily="34" charset="0"/>
              </a:rPr>
              <a:t>We used the following models to know the </a:t>
            </a:r>
            <a:r>
              <a:rPr lang="en-GB" dirty="0">
                <a:solidFill>
                  <a:schemeClr val="accent6">
                    <a:lumMod val="95000"/>
                  </a:schemeClr>
                </a:solidFill>
                <a:latin typeface="Britannic Bold" panose="020B0903060703020204" pitchFamily="34" charset="0"/>
              </a:rPr>
              <a:t>highest CA </a:t>
            </a:r>
            <a:br>
              <a:rPr lang="en-GB" dirty="0">
                <a:solidFill>
                  <a:schemeClr val="accent6">
                    <a:lumMod val="95000"/>
                  </a:schemeClr>
                </a:solidFill>
                <a:latin typeface="Britannic Bold" panose="020B0903060703020204" pitchFamily="34" charset="0"/>
              </a:rPr>
            </a:br>
            <a:r>
              <a:rPr lang="en-GB" dirty="0">
                <a:solidFill>
                  <a:schemeClr val="accent6">
                    <a:lumMod val="95000"/>
                  </a:schemeClr>
                </a:solidFill>
                <a:latin typeface="Britannic Bold" panose="020B0903060703020204" pitchFamily="34" charset="0"/>
              </a:rPr>
              <a:t>and connected them to test and score to compare between accuracies:</a:t>
            </a:r>
          </a:p>
          <a:p>
            <a:pPr marL="0" lvl="0" indent="0"/>
            <a:r>
              <a:rPr lang="en" dirty="0">
                <a:solidFill>
                  <a:schemeClr val="accent6">
                    <a:lumMod val="95000"/>
                  </a:schemeClr>
                </a:solidFill>
              </a:rPr>
              <a:t>KNN</a:t>
            </a:r>
          </a:p>
          <a:p>
            <a:pPr marL="0" lvl="0" indent="0"/>
            <a:r>
              <a:rPr lang="en" dirty="0">
                <a:solidFill>
                  <a:schemeClr val="accent6">
                    <a:lumMod val="95000"/>
                  </a:schemeClr>
                </a:solidFill>
              </a:rPr>
              <a:t>RANDOM FOREST</a:t>
            </a:r>
          </a:p>
          <a:p>
            <a:pPr marL="0" lvl="0" indent="0"/>
            <a:r>
              <a:rPr lang="en" dirty="0">
                <a:solidFill>
                  <a:schemeClr val="accent6">
                    <a:lumMod val="95000"/>
                  </a:schemeClr>
                </a:solidFill>
              </a:rPr>
              <a:t>RANDOM NETWORK</a:t>
            </a:r>
          </a:p>
          <a:p>
            <a:pPr marL="0" lvl="0" indent="0"/>
            <a:r>
              <a:rPr lang="en" dirty="0">
                <a:solidFill>
                  <a:schemeClr val="accent6">
                    <a:lumMod val="95000"/>
                  </a:schemeClr>
                </a:solidFill>
              </a:rPr>
              <a:t>NA</a:t>
            </a:r>
            <a:r>
              <a:rPr lang="en-US" dirty="0" err="1">
                <a:solidFill>
                  <a:schemeClr val="accent6">
                    <a:lumMod val="95000"/>
                  </a:schemeClr>
                </a:solidFill>
              </a:rPr>
              <a:t>Ï</a:t>
            </a:r>
            <a:r>
              <a:rPr lang="en" dirty="0">
                <a:solidFill>
                  <a:schemeClr val="accent6">
                    <a:lumMod val="95000"/>
                  </a:schemeClr>
                </a:solidFill>
              </a:rPr>
              <a:t>VE BAYES</a:t>
            </a:r>
          </a:p>
          <a:p>
            <a:pPr marL="0" lvl="0" indent="0"/>
            <a:r>
              <a:rPr lang="en" dirty="0">
                <a:solidFill>
                  <a:schemeClr val="accent6">
                    <a:lumMod val="95000"/>
                  </a:schemeClr>
                </a:solidFill>
              </a:rPr>
              <a:t>SVM</a:t>
            </a:r>
          </a:p>
          <a:p>
            <a:pPr marL="0" lvl="0" indent="0"/>
            <a:r>
              <a:rPr lang="en" dirty="0">
                <a:solidFill>
                  <a:schemeClr val="accent6">
                    <a:lumMod val="95000"/>
                  </a:schemeClr>
                </a:solidFill>
              </a:rPr>
              <a:t>TREE</a:t>
            </a:r>
          </a:p>
          <a:p>
            <a:pPr marL="0" lvl="0" indent="0"/>
            <a:endParaRPr lang="en" dirty="0">
              <a:solidFill>
                <a:schemeClr val="accent6">
                  <a:lumMod val="95000"/>
                </a:schemeClr>
              </a:solidFill>
            </a:endParaRPr>
          </a:p>
          <a:p>
            <a:pPr marL="0" lvl="0" indent="0"/>
            <a:endParaRPr lang="en" dirty="0">
              <a:solidFill>
                <a:schemeClr val="accent6">
                  <a:lumMod val="95000"/>
                </a:schemeClr>
              </a:solidFill>
            </a:endParaRPr>
          </a:p>
          <a:p>
            <a:pPr marL="0" lvl="0" indent="0"/>
            <a:endParaRPr lang="en" dirty="0"/>
          </a:p>
        </p:txBody>
      </p:sp>
      <p:pic>
        <p:nvPicPr>
          <p:cNvPr id="1654" name="Google Shape;1654;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5" name="Google Shape;1655;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spTree>
    <p:extLst>
      <p:ext uri="{BB962C8B-B14F-4D97-AF65-F5344CB8AC3E}">
        <p14:creationId xmlns:p14="http://schemas.microsoft.com/office/powerpoint/2010/main" val="360216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3">
                                            <p:txEl>
                                              <p:pRg st="0" end="0"/>
                                            </p:txEl>
                                          </p:spTgt>
                                        </p:tgtEl>
                                        <p:attrNameLst>
                                          <p:attrName>style.visibility</p:attrName>
                                        </p:attrNameLst>
                                      </p:cBhvr>
                                      <p:to>
                                        <p:strVal val="visible"/>
                                      </p:to>
                                    </p:set>
                                    <p:animEffect transition="in" filter="dissolve">
                                      <p:cBhvr>
                                        <p:cTn id="7" dur="500"/>
                                        <p:tgtEl>
                                          <p:spTgt spid="1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43">
                                            <p:txEl>
                                              <p:pRg st="1" end="1"/>
                                            </p:txEl>
                                          </p:spTgt>
                                        </p:tgtEl>
                                        <p:attrNameLst>
                                          <p:attrName>style.visibility</p:attrName>
                                        </p:attrNameLst>
                                      </p:cBhvr>
                                      <p:to>
                                        <p:strVal val="visible"/>
                                      </p:to>
                                    </p:set>
                                    <p:animEffect transition="in" filter="dissolve">
                                      <p:cBhvr>
                                        <p:cTn id="12" dur="500"/>
                                        <p:tgtEl>
                                          <p:spTgt spid="1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43">
                                            <p:txEl>
                                              <p:pRg st="2" end="2"/>
                                            </p:txEl>
                                          </p:spTgt>
                                        </p:tgtEl>
                                        <p:attrNameLst>
                                          <p:attrName>style.visibility</p:attrName>
                                        </p:attrNameLst>
                                      </p:cBhvr>
                                      <p:to>
                                        <p:strVal val="visible"/>
                                      </p:to>
                                    </p:set>
                                    <p:animEffect transition="in" filter="dissolve">
                                      <p:cBhvr>
                                        <p:cTn id="17" dur="500"/>
                                        <p:tgtEl>
                                          <p:spTgt spid="16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43">
                                            <p:txEl>
                                              <p:pRg st="3" end="3"/>
                                            </p:txEl>
                                          </p:spTgt>
                                        </p:tgtEl>
                                        <p:attrNameLst>
                                          <p:attrName>style.visibility</p:attrName>
                                        </p:attrNameLst>
                                      </p:cBhvr>
                                      <p:to>
                                        <p:strVal val="visible"/>
                                      </p:to>
                                    </p:set>
                                    <p:animEffect transition="in" filter="dissolve">
                                      <p:cBhvr>
                                        <p:cTn id="22" dur="500"/>
                                        <p:tgtEl>
                                          <p:spTgt spid="16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43">
                                            <p:txEl>
                                              <p:pRg st="4" end="4"/>
                                            </p:txEl>
                                          </p:spTgt>
                                        </p:tgtEl>
                                        <p:attrNameLst>
                                          <p:attrName>style.visibility</p:attrName>
                                        </p:attrNameLst>
                                      </p:cBhvr>
                                      <p:to>
                                        <p:strVal val="visible"/>
                                      </p:to>
                                    </p:set>
                                    <p:animEffect transition="in" filter="dissolve">
                                      <p:cBhvr>
                                        <p:cTn id="27" dur="500"/>
                                        <p:tgtEl>
                                          <p:spTgt spid="16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43">
                                            <p:txEl>
                                              <p:pRg st="5" end="5"/>
                                            </p:txEl>
                                          </p:spTgt>
                                        </p:tgtEl>
                                        <p:attrNameLst>
                                          <p:attrName>style.visibility</p:attrName>
                                        </p:attrNameLst>
                                      </p:cBhvr>
                                      <p:to>
                                        <p:strVal val="visible"/>
                                      </p:to>
                                    </p:set>
                                    <p:animEffect transition="in" filter="dissolve">
                                      <p:cBhvr>
                                        <p:cTn id="32" dur="500"/>
                                        <p:tgtEl>
                                          <p:spTgt spid="16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43">
                                            <p:txEl>
                                              <p:pRg st="6" end="6"/>
                                            </p:txEl>
                                          </p:spTgt>
                                        </p:tgtEl>
                                        <p:attrNameLst>
                                          <p:attrName>style.visibility</p:attrName>
                                        </p:attrNameLst>
                                      </p:cBhvr>
                                      <p:to>
                                        <p:strVal val="visible"/>
                                      </p:to>
                                    </p:set>
                                    <p:animEffect transition="in" filter="dissolve">
                                      <p:cBhvr>
                                        <p:cTn id="37" dur="500"/>
                                        <p:tgtEl>
                                          <p:spTgt spid="16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B8C326-961A-353D-122E-BA7AF24B1FC0}"/>
              </a:ext>
            </a:extLst>
          </p:cNvPr>
          <p:cNvSpPr/>
          <p:nvPr/>
        </p:nvSpPr>
        <p:spPr>
          <a:xfrm>
            <a:off x="-31807" y="0"/>
            <a:ext cx="1828801" cy="5143499"/>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Gill Sans Ultra Bold" panose="020B0A02020104020203" pitchFamily="34" charset="77"/>
              </a:rPr>
              <a:t>M</a:t>
            </a:r>
            <a:r>
              <a:rPr lang="en-EG" b="1" dirty="0">
                <a:latin typeface="Gill Sans Ultra Bold" panose="020B0A02020104020203" pitchFamily="34" charset="77"/>
              </a:rPr>
              <a:t>ade By:</a:t>
            </a:r>
          </a:p>
        </p:txBody>
      </p:sp>
      <p:sp>
        <p:nvSpPr>
          <p:cNvPr id="14" name="Rectangle 13">
            <a:extLst>
              <a:ext uri="{FF2B5EF4-FFF2-40B4-BE49-F238E27FC236}">
                <a16:creationId xmlns:a16="http://schemas.microsoft.com/office/drawing/2014/main" id="{0D3ACF42-CB35-2529-F700-47B591EBF6E1}"/>
              </a:ext>
            </a:extLst>
          </p:cNvPr>
          <p:cNvSpPr/>
          <p:nvPr/>
        </p:nvSpPr>
        <p:spPr>
          <a:xfrm>
            <a:off x="1828796" y="1"/>
            <a:ext cx="1828801" cy="648586"/>
          </a:xfrm>
          <a:prstGeom prst="rect">
            <a:avLst/>
          </a:prstGeom>
          <a:solidFill>
            <a:schemeClr val="bg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5" name="Rectangle 14">
            <a:extLst>
              <a:ext uri="{FF2B5EF4-FFF2-40B4-BE49-F238E27FC236}">
                <a16:creationId xmlns:a16="http://schemas.microsoft.com/office/drawing/2014/main" id="{23675EEF-1B96-3D8D-3510-036B1CC84DB8}"/>
              </a:ext>
            </a:extLst>
          </p:cNvPr>
          <p:cNvSpPr/>
          <p:nvPr/>
        </p:nvSpPr>
        <p:spPr>
          <a:xfrm>
            <a:off x="3657597" y="1"/>
            <a:ext cx="1828801" cy="648586"/>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6" name="Rectangle 15">
            <a:extLst>
              <a:ext uri="{FF2B5EF4-FFF2-40B4-BE49-F238E27FC236}">
                <a16:creationId xmlns:a16="http://schemas.microsoft.com/office/drawing/2014/main" id="{A1917AAA-6B08-204C-19F8-BDC7225F3DEB}"/>
              </a:ext>
            </a:extLst>
          </p:cNvPr>
          <p:cNvSpPr/>
          <p:nvPr/>
        </p:nvSpPr>
        <p:spPr>
          <a:xfrm>
            <a:off x="5486394" y="1"/>
            <a:ext cx="1828801" cy="648586"/>
          </a:xfrm>
          <a:prstGeom prst="rect">
            <a:avLst/>
          </a:prstGeom>
          <a:solidFill>
            <a:schemeClr val="bg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7" name="Rectangle 16">
            <a:extLst>
              <a:ext uri="{FF2B5EF4-FFF2-40B4-BE49-F238E27FC236}">
                <a16:creationId xmlns:a16="http://schemas.microsoft.com/office/drawing/2014/main" id="{CDDB8D86-28CA-71B2-A830-67EAD046A292}"/>
              </a:ext>
            </a:extLst>
          </p:cNvPr>
          <p:cNvSpPr/>
          <p:nvPr/>
        </p:nvSpPr>
        <p:spPr>
          <a:xfrm>
            <a:off x="7315199" y="1"/>
            <a:ext cx="1828801" cy="648586"/>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pic>
        <p:nvPicPr>
          <p:cNvPr id="19" name="Graphic 18" descr="Artificial Intelligence with solid fill">
            <a:extLst>
              <a:ext uri="{FF2B5EF4-FFF2-40B4-BE49-F238E27FC236}">
                <a16:creationId xmlns:a16="http://schemas.microsoft.com/office/drawing/2014/main" id="{888C0CA1-BF20-D071-6509-F600A90C27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8582" y="99680"/>
            <a:ext cx="449227" cy="449227"/>
          </a:xfrm>
          <a:prstGeom prst="rect">
            <a:avLst/>
          </a:prstGeom>
        </p:spPr>
      </p:pic>
      <p:sp>
        <p:nvSpPr>
          <p:cNvPr id="20" name="Google Shape;13677;p81">
            <a:extLst>
              <a:ext uri="{FF2B5EF4-FFF2-40B4-BE49-F238E27FC236}">
                <a16:creationId xmlns:a16="http://schemas.microsoft.com/office/drawing/2014/main" id="{828FCCB9-95DA-6018-940B-09A864E0E3F7}"/>
              </a:ext>
            </a:extLst>
          </p:cNvPr>
          <p:cNvSpPr/>
          <p:nvPr/>
        </p:nvSpPr>
        <p:spPr>
          <a:xfrm>
            <a:off x="733131" y="4627384"/>
            <a:ext cx="362536" cy="341898"/>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accent4"/>
              </a:solidFill>
            </a:endParaRPr>
          </a:p>
        </p:txBody>
      </p:sp>
      <p:grpSp>
        <p:nvGrpSpPr>
          <p:cNvPr id="21" name="Google Shape;13035;p80">
            <a:extLst>
              <a:ext uri="{FF2B5EF4-FFF2-40B4-BE49-F238E27FC236}">
                <a16:creationId xmlns:a16="http://schemas.microsoft.com/office/drawing/2014/main" id="{D9F22920-0C49-FDC9-0975-57F89FCA634F}"/>
              </a:ext>
            </a:extLst>
          </p:cNvPr>
          <p:cNvGrpSpPr/>
          <p:nvPr/>
        </p:nvGrpSpPr>
        <p:grpSpPr>
          <a:xfrm>
            <a:off x="8048846" y="151996"/>
            <a:ext cx="468861" cy="358367"/>
            <a:chOff x="3530425" y="1508747"/>
            <a:chExt cx="368175" cy="344594"/>
          </a:xfrm>
          <a:solidFill>
            <a:schemeClr val="bg1"/>
          </a:solidFill>
        </p:grpSpPr>
        <p:sp>
          <p:nvSpPr>
            <p:cNvPr id="22" name="Google Shape;13036;p80">
              <a:extLst>
                <a:ext uri="{FF2B5EF4-FFF2-40B4-BE49-F238E27FC236}">
                  <a16:creationId xmlns:a16="http://schemas.microsoft.com/office/drawing/2014/main" id="{081C4139-B1B7-20A5-3D85-BF63E008446A}"/>
                </a:ext>
              </a:extLst>
            </p:cNvPr>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 name="Google Shape;13037;p80">
              <a:extLst>
                <a:ext uri="{FF2B5EF4-FFF2-40B4-BE49-F238E27FC236}">
                  <a16:creationId xmlns:a16="http://schemas.microsoft.com/office/drawing/2014/main" id="{859C0D66-A1D4-1F5E-9590-D258D01E84D1}"/>
                </a:ext>
              </a:extLst>
            </p:cNvPr>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 name="Google Shape;13038;p80">
              <a:extLst>
                <a:ext uri="{FF2B5EF4-FFF2-40B4-BE49-F238E27FC236}">
                  <a16:creationId xmlns:a16="http://schemas.microsoft.com/office/drawing/2014/main" id="{4A086096-6358-FDBC-63A3-B0DB796FA880}"/>
                </a:ext>
              </a:extLst>
            </p:cNvPr>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 name="Google Shape;13039;p80">
              <a:extLst>
                <a:ext uri="{FF2B5EF4-FFF2-40B4-BE49-F238E27FC236}">
                  <a16:creationId xmlns:a16="http://schemas.microsoft.com/office/drawing/2014/main" id="{7C240C7F-0006-BED8-FC2E-ECDFE73AA7F9}"/>
                </a:ext>
              </a:extLst>
            </p:cNvPr>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pic>
        <p:nvPicPr>
          <p:cNvPr id="27" name="Graphic 26" descr="Robot outline">
            <a:extLst>
              <a:ext uri="{FF2B5EF4-FFF2-40B4-BE49-F238E27FC236}">
                <a16:creationId xmlns:a16="http://schemas.microsoft.com/office/drawing/2014/main" id="{A88C4710-D208-F062-B1F5-30BD141E53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32329" y="55825"/>
            <a:ext cx="536935" cy="536935"/>
          </a:xfrm>
          <a:prstGeom prst="rect">
            <a:avLst/>
          </a:prstGeom>
        </p:spPr>
      </p:pic>
      <p:pic>
        <p:nvPicPr>
          <p:cNvPr id="29" name="Graphic 28" descr="Robot Hand outline">
            <a:extLst>
              <a:ext uri="{FF2B5EF4-FFF2-40B4-BE49-F238E27FC236}">
                <a16:creationId xmlns:a16="http://schemas.microsoft.com/office/drawing/2014/main" id="{7960A94A-D6C6-1434-0054-88E9CCA7C5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5304" y="38780"/>
            <a:ext cx="584797" cy="584797"/>
          </a:xfrm>
          <a:prstGeom prst="rect">
            <a:avLst/>
          </a:prstGeom>
        </p:spPr>
      </p:pic>
    </p:spTree>
    <p:extLst>
      <p:ext uri="{BB962C8B-B14F-4D97-AF65-F5344CB8AC3E}">
        <p14:creationId xmlns:p14="http://schemas.microsoft.com/office/powerpoint/2010/main" val="3059358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2" name="Google Shape;1642;p48"/>
          <p:cNvSpPr txBox="1">
            <a:spLocks noGrp="1"/>
          </p:cNvSpPr>
          <p:nvPr>
            <p:ph type="title"/>
          </p:nvPr>
        </p:nvSpPr>
        <p:spPr>
          <a:xfrm>
            <a:off x="128718" y="0"/>
            <a:ext cx="4838698" cy="17844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03)TRANING TESTING AND PREDECTION</a:t>
            </a:r>
            <a:endParaRPr dirty="0"/>
          </a:p>
        </p:txBody>
      </p:sp>
      <p:sp>
        <p:nvSpPr>
          <p:cNvPr id="1643" name="Google Shape;1643;p48"/>
          <p:cNvSpPr txBox="1">
            <a:spLocks noGrp="1"/>
          </p:cNvSpPr>
          <p:nvPr>
            <p:ph type="subTitle" idx="1"/>
          </p:nvPr>
        </p:nvSpPr>
        <p:spPr>
          <a:xfrm>
            <a:off x="128718" y="1809964"/>
            <a:ext cx="3689520" cy="2768562"/>
          </a:xfrm>
          <a:prstGeom prst="rect">
            <a:avLst/>
          </a:prstGeom>
        </p:spPr>
        <p:txBody>
          <a:bodyPr spcFirstLastPara="1" wrap="square" lIns="91425" tIns="91425" rIns="91425" bIns="91425" anchor="t" anchorCtr="0">
            <a:noAutofit/>
          </a:bodyPr>
          <a:lstStyle/>
          <a:p>
            <a:pPr marL="0" indent="0"/>
            <a:r>
              <a:rPr lang="en-GB" dirty="0">
                <a:effectLst>
                  <a:outerShdw blurRad="50800" dist="38100" dir="2700000" algn="tl" rotWithShape="0">
                    <a:prstClr val="black">
                      <a:alpha val="40000"/>
                    </a:prstClr>
                  </a:outerShdw>
                </a:effectLst>
                <a:latin typeface="Britannic Bold" panose="020B0903060703020204" pitchFamily="34" charset="0"/>
              </a:rPr>
              <a:t>As shown in the screenshot (Random Forest has the highest accuracy)</a:t>
            </a:r>
          </a:p>
          <a:p>
            <a:pPr marL="0" lvl="0" indent="0"/>
            <a:endParaRPr lang="en" dirty="0"/>
          </a:p>
        </p:txBody>
      </p:sp>
      <p:pic>
        <p:nvPicPr>
          <p:cNvPr id="1654" name="Google Shape;1654;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5" name="Google Shape;1655;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pic>
        <p:nvPicPr>
          <p:cNvPr id="3" name="Picture 2" descr="A screenshot of a graph&#10;&#10;Description automatically generated">
            <a:extLst>
              <a:ext uri="{FF2B5EF4-FFF2-40B4-BE49-F238E27FC236}">
                <a16:creationId xmlns:a16="http://schemas.microsoft.com/office/drawing/2014/main" id="{630684B0-7EAA-423F-90BF-6AE4C053F7E0}"/>
              </a:ext>
            </a:extLst>
          </p:cNvPr>
          <p:cNvPicPr>
            <a:picLocks noChangeAspect="1"/>
          </p:cNvPicPr>
          <p:nvPr/>
        </p:nvPicPr>
        <p:blipFill>
          <a:blip r:embed="rId6"/>
          <a:stretch>
            <a:fillRect/>
          </a:stretch>
        </p:blipFill>
        <p:spPr>
          <a:xfrm>
            <a:off x="298871" y="2630432"/>
            <a:ext cx="3817373" cy="2065136"/>
          </a:xfrm>
          <a:prstGeom prst="rect">
            <a:avLst/>
          </a:prstGeom>
        </p:spPr>
      </p:pic>
    </p:spTree>
    <p:extLst>
      <p:ext uri="{BB962C8B-B14F-4D97-AF65-F5344CB8AC3E}">
        <p14:creationId xmlns:p14="http://schemas.microsoft.com/office/powerpoint/2010/main" val="201482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3">
                                            <p:txEl>
                                              <p:pRg st="0" end="0"/>
                                            </p:txEl>
                                          </p:spTgt>
                                        </p:tgtEl>
                                        <p:attrNameLst>
                                          <p:attrName>style.visibility</p:attrName>
                                        </p:attrNameLst>
                                      </p:cBhvr>
                                      <p:to>
                                        <p:strVal val="visible"/>
                                      </p:to>
                                    </p:set>
                                    <p:animEffect transition="in" filter="dissolve">
                                      <p:cBhvr>
                                        <p:cTn id="7" dur="500"/>
                                        <p:tgtEl>
                                          <p:spTgt spid="1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2" name="Google Shape;1642;p48"/>
          <p:cNvSpPr txBox="1">
            <a:spLocks noGrp="1"/>
          </p:cNvSpPr>
          <p:nvPr>
            <p:ph type="title"/>
          </p:nvPr>
        </p:nvSpPr>
        <p:spPr>
          <a:xfrm>
            <a:off x="128718" y="0"/>
            <a:ext cx="4838698" cy="17844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03)TRANING TESTING AND PREDECTION</a:t>
            </a:r>
            <a:endParaRPr dirty="0"/>
          </a:p>
        </p:txBody>
      </p:sp>
      <p:sp>
        <p:nvSpPr>
          <p:cNvPr id="1643" name="Google Shape;1643;p48"/>
          <p:cNvSpPr txBox="1">
            <a:spLocks noGrp="1"/>
          </p:cNvSpPr>
          <p:nvPr>
            <p:ph type="subTitle" idx="1"/>
          </p:nvPr>
        </p:nvSpPr>
        <p:spPr>
          <a:xfrm>
            <a:off x="128718" y="1809964"/>
            <a:ext cx="3689520" cy="2768562"/>
          </a:xfrm>
          <a:prstGeom prst="rect">
            <a:avLst/>
          </a:prstGeom>
        </p:spPr>
        <p:txBody>
          <a:bodyPr spcFirstLastPara="1" wrap="square" lIns="91425" tIns="91425" rIns="91425" bIns="91425" anchor="t" anchorCtr="0">
            <a:noAutofit/>
          </a:bodyPr>
          <a:lstStyle/>
          <a:p>
            <a:pPr marL="0" indent="0"/>
            <a:r>
              <a:rPr lang="en-GB" dirty="0">
                <a:effectLst>
                  <a:outerShdw blurRad="50800" dist="38100" dir="2700000" algn="tl" rotWithShape="0">
                    <a:prstClr val="black">
                      <a:alpha val="40000"/>
                    </a:prstClr>
                  </a:outerShdw>
                </a:effectLst>
                <a:latin typeface="Britannic Bold" panose="020B0903060703020204" pitchFamily="34" charset="0"/>
              </a:rPr>
              <a:t>CONFUSION MATREX:</a:t>
            </a:r>
          </a:p>
          <a:p>
            <a:pPr marL="0" indent="0"/>
            <a:r>
              <a:rPr lang="en-GB" dirty="0">
                <a:effectLst>
                  <a:outerShdw blurRad="50800" dist="38100" dir="2700000" algn="tl" rotWithShape="0">
                    <a:prstClr val="black">
                      <a:alpha val="40000"/>
                    </a:prstClr>
                  </a:outerShdw>
                </a:effectLst>
                <a:latin typeface="Britannic Bold" panose="020B0903060703020204" pitchFamily="34" charset="0"/>
              </a:rPr>
              <a:t>Shows cases that happened confusion in them</a:t>
            </a:r>
          </a:p>
          <a:p>
            <a:pPr marL="0" indent="0"/>
            <a:endParaRPr lang="en-GB" dirty="0">
              <a:effectLst>
                <a:outerShdw blurRad="50800" dist="38100" dir="2700000" algn="tl" rotWithShape="0">
                  <a:prstClr val="black">
                    <a:alpha val="40000"/>
                  </a:prstClr>
                </a:outerShdw>
              </a:effectLst>
              <a:latin typeface="Britannic Bold" panose="020B0903060703020204" pitchFamily="34" charset="0"/>
            </a:endParaRPr>
          </a:p>
          <a:p>
            <a:pPr marL="0" lvl="0" indent="0"/>
            <a:endParaRPr lang="en" dirty="0"/>
          </a:p>
        </p:txBody>
      </p:sp>
      <p:pic>
        <p:nvPicPr>
          <p:cNvPr id="1654" name="Google Shape;1654;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5" name="Google Shape;1655;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pic>
        <p:nvPicPr>
          <p:cNvPr id="3" name="Picture 2" descr="A close-up of a number&#10;&#10;Description automatically generated">
            <a:extLst>
              <a:ext uri="{FF2B5EF4-FFF2-40B4-BE49-F238E27FC236}">
                <a16:creationId xmlns:a16="http://schemas.microsoft.com/office/drawing/2014/main" id="{EFB84467-9871-92BA-7243-DE3E6E8BB73C}"/>
              </a:ext>
            </a:extLst>
          </p:cNvPr>
          <p:cNvPicPr>
            <a:picLocks noChangeAspect="1"/>
          </p:cNvPicPr>
          <p:nvPr/>
        </p:nvPicPr>
        <p:blipFill>
          <a:blip r:embed="rId6"/>
          <a:stretch>
            <a:fillRect/>
          </a:stretch>
        </p:blipFill>
        <p:spPr>
          <a:xfrm>
            <a:off x="443128" y="2825926"/>
            <a:ext cx="3060700" cy="1752600"/>
          </a:xfrm>
          <a:prstGeom prst="rect">
            <a:avLst/>
          </a:prstGeom>
        </p:spPr>
      </p:pic>
    </p:spTree>
    <p:extLst>
      <p:ext uri="{BB962C8B-B14F-4D97-AF65-F5344CB8AC3E}">
        <p14:creationId xmlns:p14="http://schemas.microsoft.com/office/powerpoint/2010/main" val="185983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3">
                                            <p:txEl>
                                              <p:pRg st="0" end="0"/>
                                            </p:txEl>
                                          </p:spTgt>
                                        </p:tgtEl>
                                        <p:attrNameLst>
                                          <p:attrName>style.visibility</p:attrName>
                                        </p:attrNameLst>
                                      </p:cBhvr>
                                      <p:to>
                                        <p:strVal val="visible"/>
                                      </p:to>
                                    </p:set>
                                    <p:animEffect transition="in" filter="dissolve">
                                      <p:cBhvr>
                                        <p:cTn id="7" dur="500"/>
                                        <p:tgtEl>
                                          <p:spTgt spid="1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43">
                                            <p:txEl>
                                              <p:pRg st="1" end="1"/>
                                            </p:txEl>
                                          </p:spTgt>
                                        </p:tgtEl>
                                        <p:attrNameLst>
                                          <p:attrName>style.visibility</p:attrName>
                                        </p:attrNameLst>
                                      </p:cBhvr>
                                      <p:to>
                                        <p:strVal val="visible"/>
                                      </p:to>
                                    </p:set>
                                    <p:animEffect transition="in" filter="dissolve">
                                      <p:cBhvr>
                                        <p:cTn id="12" dur="500"/>
                                        <p:tgtEl>
                                          <p:spTgt spid="1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2" name="Google Shape;1642;p48"/>
          <p:cNvSpPr txBox="1">
            <a:spLocks noGrp="1"/>
          </p:cNvSpPr>
          <p:nvPr>
            <p:ph type="title"/>
          </p:nvPr>
        </p:nvSpPr>
        <p:spPr>
          <a:xfrm>
            <a:off x="128718" y="0"/>
            <a:ext cx="4838698" cy="17844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03)TRANING TESTING AND PREDECTION</a:t>
            </a:r>
            <a:endParaRPr dirty="0"/>
          </a:p>
        </p:txBody>
      </p:sp>
      <p:sp>
        <p:nvSpPr>
          <p:cNvPr id="1643" name="Google Shape;1643;p48"/>
          <p:cNvSpPr txBox="1">
            <a:spLocks noGrp="1"/>
          </p:cNvSpPr>
          <p:nvPr>
            <p:ph type="subTitle" idx="1"/>
          </p:nvPr>
        </p:nvSpPr>
        <p:spPr>
          <a:xfrm>
            <a:off x="128718" y="1809964"/>
            <a:ext cx="3689520" cy="2768562"/>
          </a:xfrm>
          <a:prstGeom prst="rect">
            <a:avLst/>
          </a:prstGeom>
        </p:spPr>
        <p:txBody>
          <a:bodyPr spcFirstLastPara="1" wrap="square" lIns="91425" tIns="91425" rIns="91425" bIns="91425" anchor="t" anchorCtr="0">
            <a:noAutofit/>
          </a:bodyPr>
          <a:lstStyle/>
          <a:p>
            <a:pPr marL="0" indent="0"/>
            <a:r>
              <a:rPr lang="en-GB" dirty="0">
                <a:effectLst>
                  <a:outerShdw blurRad="50800" dist="38100" dir="2700000" algn="tl" rotWithShape="0">
                    <a:prstClr val="black">
                      <a:alpha val="40000"/>
                    </a:prstClr>
                  </a:outerShdw>
                </a:effectLst>
                <a:latin typeface="Britannic Bold" panose="020B0903060703020204" pitchFamily="34" charset="0"/>
              </a:rPr>
              <a:t>PREDECTIONS:</a:t>
            </a:r>
          </a:p>
          <a:p>
            <a:pPr marL="0" indent="0"/>
            <a:r>
              <a:rPr lang="en-GB" dirty="0">
                <a:effectLst>
                  <a:outerShdw blurRad="50800" dist="38100" dir="2700000" algn="tl" rotWithShape="0">
                    <a:prstClr val="black">
                      <a:alpha val="40000"/>
                    </a:prstClr>
                  </a:outerShdw>
                </a:effectLst>
                <a:latin typeface="Britannic Bold" panose="020B0903060703020204" pitchFamily="34" charset="0"/>
              </a:rPr>
              <a:t>We connected the highest accuracy model to the predictions and compare original target results with the predictions of random forest</a:t>
            </a:r>
          </a:p>
          <a:p>
            <a:pPr marL="0" indent="0"/>
            <a:endParaRPr lang="en-GB" dirty="0">
              <a:effectLst>
                <a:outerShdw blurRad="50800" dist="38100" dir="2700000" algn="tl" rotWithShape="0">
                  <a:prstClr val="black">
                    <a:alpha val="40000"/>
                  </a:prstClr>
                </a:outerShdw>
              </a:effectLst>
              <a:latin typeface="Britannic Bold" panose="020B0903060703020204" pitchFamily="34" charset="0"/>
            </a:endParaRPr>
          </a:p>
          <a:p>
            <a:pPr marL="0" indent="0"/>
            <a:endParaRPr lang="en-GB" dirty="0">
              <a:effectLst>
                <a:outerShdw blurRad="50800" dist="38100" dir="2700000" algn="tl" rotWithShape="0">
                  <a:prstClr val="black">
                    <a:alpha val="40000"/>
                  </a:prstClr>
                </a:outerShdw>
              </a:effectLst>
              <a:latin typeface="Britannic Bold" panose="020B0903060703020204" pitchFamily="34" charset="0"/>
            </a:endParaRPr>
          </a:p>
          <a:p>
            <a:pPr marL="0" lvl="0" indent="0"/>
            <a:endParaRPr lang="en" dirty="0"/>
          </a:p>
        </p:txBody>
      </p:sp>
      <p:pic>
        <p:nvPicPr>
          <p:cNvPr id="1654" name="Google Shape;1654;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5" name="Google Shape;1655;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pic>
        <p:nvPicPr>
          <p:cNvPr id="3" name="Picture 2" descr="A table of numbers and a number&#10;&#10;Description automatically generated with medium confidence">
            <a:extLst>
              <a:ext uri="{FF2B5EF4-FFF2-40B4-BE49-F238E27FC236}">
                <a16:creationId xmlns:a16="http://schemas.microsoft.com/office/drawing/2014/main" id="{90BADFB5-3653-1A43-303D-5BA8AE5814A2}"/>
              </a:ext>
            </a:extLst>
          </p:cNvPr>
          <p:cNvPicPr>
            <a:picLocks noChangeAspect="1"/>
          </p:cNvPicPr>
          <p:nvPr/>
        </p:nvPicPr>
        <p:blipFill>
          <a:blip r:embed="rId6"/>
          <a:stretch>
            <a:fillRect/>
          </a:stretch>
        </p:blipFill>
        <p:spPr>
          <a:xfrm>
            <a:off x="509142" y="3129922"/>
            <a:ext cx="2421085" cy="1747720"/>
          </a:xfrm>
          <a:prstGeom prst="rect">
            <a:avLst/>
          </a:prstGeom>
        </p:spPr>
      </p:pic>
    </p:spTree>
    <p:extLst>
      <p:ext uri="{BB962C8B-B14F-4D97-AF65-F5344CB8AC3E}">
        <p14:creationId xmlns:p14="http://schemas.microsoft.com/office/powerpoint/2010/main" val="68867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3">
                                            <p:txEl>
                                              <p:pRg st="0" end="0"/>
                                            </p:txEl>
                                          </p:spTgt>
                                        </p:tgtEl>
                                        <p:attrNameLst>
                                          <p:attrName>style.visibility</p:attrName>
                                        </p:attrNameLst>
                                      </p:cBhvr>
                                      <p:to>
                                        <p:strVal val="visible"/>
                                      </p:to>
                                    </p:set>
                                    <p:animEffect transition="in" filter="dissolve">
                                      <p:cBhvr>
                                        <p:cTn id="7" dur="500"/>
                                        <p:tgtEl>
                                          <p:spTgt spid="1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43">
                                            <p:txEl>
                                              <p:pRg st="1" end="1"/>
                                            </p:txEl>
                                          </p:spTgt>
                                        </p:tgtEl>
                                        <p:attrNameLst>
                                          <p:attrName>style.visibility</p:attrName>
                                        </p:attrNameLst>
                                      </p:cBhvr>
                                      <p:to>
                                        <p:strVal val="visible"/>
                                      </p:to>
                                    </p:set>
                                    <p:animEffect transition="in" filter="dissolve">
                                      <p:cBhvr>
                                        <p:cTn id="12" dur="500"/>
                                        <p:tgtEl>
                                          <p:spTgt spid="1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14210" y="1341320"/>
            <a:ext cx="1566000" cy="8879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387" name="Google Shape;1387;p40"/>
          <p:cNvSpPr txBox="1">
            <a:spLocks noGrp="1"/>
          </p:cNvSpPr>
          <p:nvPr>
            <p:ph type="subTitle" idx="1"/>
          </p:nvPr>
        </p:nvSpPr>
        <p:spPr>
          <a:xfrm>
            <a:off x="649036" y="3537611"/>
            <a:ext cx="5067600" cy="375000"/>
          </a:xfrm>
          <a:prstGeom prst="rect">
            <a:avLst/>
          </a:prstGeom>
        </p:spPr>
        <p:txBody>
          <a:bodyPr spcFirstLastPara="1" wrap="square" lIns="91425" tIns="91425" rIns="91425" bIns="91425" anchor="t" anchorCtr="0">
            <a:noAutofit/>
          </a:bodyPr>
          <a:lstStyle/>
          <a:p>
            <a:pPr marL="0" indent="0"/>
            <a:r>
              <a:rPr lang="en-US" dirty="0"/>
              <a:t>Transforming images into a digital form </a:t>
            </a:r>
          </a:p>
          <a:p>
            <a:pPr marL="0" lvl="0" indent="0" algn="l" rtl="0">
              <a:spcBef>
                <a:spcPts val="0"/>
              </a:spcBef>
              <a:spcAft>
                <a:spcPts val="0"/>
              </a:spcAft>
              <a:buNone/>
            </a:pP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597345" y="2108543"/>
            <a:ext cx="8116697" cy="15322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IMAGE</a:t>
            </a:r>
            <a:br>
              <a:rPr lang="en-US" dirty="0"/>
            </a:br>
            <a:r>
              <a:rPr lang="en-US" dirty="0"/>
              <a:t>PROCESSING</a:t>
            </a:r>
            <a:endParaRPr dirty="0"/>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7611905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44"/>
          <p:cNvSpPr txBox="1">
            <a:spLocks noGrp="1"/>
          </p:cNvSpPr>
          <p:nvPr>
            <p:ph type="title"/>
          </p:nvPr>
        </p:nvSpPr>
        <p:spPr>
          <a:xfrm>
            <a:off x="680040" y="316794"/>
            <a:ext cx="7783920" cy="10423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IMAGE PROCESSING STEPS</a:t>
            </a:r>
            <a:endParaRPr dirty="0"/>
          </a:p>
        </p:txBody>
      </p:sp>
      <p:sp>
        <p:nvSpPr>
          <p:cNvPr id="1527" name="Google Shape;1527;p44"/>
          <p:cNvSpPr txBox="1">
            <a:spLocks noGrp="1"/>
          </p:cNvSpPr>
          <p:nvPr>
            <p:ph type="subTitle" idx="7"/>
          </p:nvPr>
        </p:nvSpPr>
        <p:spPr>
          <a:xfrm>
            <a:off x="5127101" y="1647066"/>
            <a:ext cx="2595000" cy="699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02)TRANING THE DATASET</a:t>
            </a:r>
          </a:p>
        </p:txBody>
      </p:sp>
      <p:sp>
        <p:nvSpPr>
          <p:cNvPr id="1528" name="Google Shape;1528;p44"/>
          <p:cNvSpPr txBox="1">
            <a:spLocks noGrp="1"/>
          </p:cNvSpPr>
          <p:nvPr>
            <p:ph type="subTitle" idx="6"/>
          </p:nvPr>
        </p:nvSpPr>
        <p:spPr>
          <a:xfrm>
            <a:off x="3274494" y="3076019"/>
            <a:ext cx="2595001" cy="10423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03)PREDECTION BY SAVED MODEL</a:t>
            </a:r>
            <a:endParaRPr dirty="0"/>
          </a:p>
        </p:txBody>
      </p:sp>
      <p:sp>
        <p:nvSpPr>
          <p:cNvPr id="1529" name="Google Shape;1529;p44"/>
          <p:cNvSpPr txBox="1">
            <a:spLocks noGrp="1"/>
          </p:cNvSpPr>
          <p:nvPr>
            <p:ph type="subTitle" idx="5"/>
          </p:nvPr>
        </p:nvSpPr>
        <p:spPr>
          <a:xfrm>
            <a:off x="1421899" y="1569196"/>
            <a:ext cx="2802696" cy="8551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01)FINDING DATASET</a:t>
            </a:r>
            <a:endParaRPr dirty="0"/>
          </a:p>
        </p:txBody>
      </p:sp>
      <p:pic>
        <p:nvPicPr>
          <p:cNvPr id="1544" name="Google Shape;1544;p44"/>
          <p:cNvPicPr preferRelativeResize="0"/>
          <p:nvPr/>
        </p:nvPicPr>
        <p:blipFill rotWithShape="1">
          <a:blip r:embed="rId3">
            <a:alphaModFix/>
          </a:blip>
          <a:srcRect l="22009" r="18455"/>
          <a:stretch/>
        </p:blipFill>
        <p:spPr>
          <a:xfrm rot="-1020103">
            <a:off x="8002596" y="529856"/>
            <a:ext cx="652201" cy="616226"/>
          </a:xfrm>
          <a:prstGeom prst="rect">
            <a:avLst/>
          </a:prstGeom>
          <a:noFill/>
          <a:ln>
            <a:noFill/>
          </a:ln>
        </p:spPr>
      </p:pic>
      <p:pic>
        <p:nvPicPr>
          <p:cNvPr id="1545" name="Google Shape;1545;p44"/>
          <p:cNvPicPr preferRelativeResize="0"/>
          <p:nvPr/>
        </p:nvPicPr>
        <p:blipFill rotWithShape="1">
          <a:blip r:embed="rId4">
            <a:alphaModFix/>
          </a:blip>
          <a:srcRect l="15236" r="10474"/>
          <a:stretch/>
        </p:blipFill>
        <p:spPr>
          <a:xfrm rot="1220421">
            <a:off x="193322" y="2257984"/>
            <a:ext cx="1552575" cy="1390851"/>
          </a:xfrm>
          <a:prstGeom prst="rect">
            <a:avLst/>
          </a:prstGeom>
          <a:noFill/>
          <a:ln>
            <a:noFill/>
          </a:ln>
        </p:spPr>
      </p:pic>
    </p:spTree>
    <p:extLst>
      <p:ext uri="{BB962C8B-B14F-4D97-AF65-F5344CB8AC3E}">
        <p14:creationId xmlns:p14="http://schemas.microsoft.com/office/powerpoint/2010/main" val="4347498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1" name="Google Shape;2281;p63"/>
          <p:cNvSpPr txBox="1">
            <a:spLocks noGrp="1"/>
          </p:cNvSpPr>
          <p:nvPr>
            <p:ph type="title"/>
          </p:nvPr>
        </p:nvSpPr>
        <p:spPr>
          <a:xfrm>
            <a:off x="2347950" y="1826162"/>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pic>
        <p:nvPicPr>
          <p:cNvPr id="2297" name="Google Shape;2297;p63"/>
          <p:cNvPicPr preferRelativeResize="0"/>
          <p:nvPr/>
        </p:nvPicPr>
        <p:blipFill rotWithShape="1">
          <a:blip r:embed="rId3">
            <a:alphaModFix/>
          </a:blip>
          <a:srcRect l="24331" t="5721" r="23342" b="4591"/>
          <a:stretch/>
        </p:blipFill>
        <p:spPr>
          <a:xfrm rot="2268302">
            <a:off x="204037" y="2189887"/>
            <a:ext cx="1857374" cy="1790699"/>
          </a:xfrm>
          <a:prstGeom prst="rect">
            <a:avLst/>
          </a:prstGeom>
          <a:noFill/>
          <a:ln>
            <a:noFill/>
          </a:ln>
        </p:spPr>
      </p:pic>
      <p:pic>
        <p:nvPicPr>
          <p:cNvPr id="2298" name="Google Shape;2298;p63"/>
          <p:cNvPicPr preferRelativeResize="0"/>
          <p:nvPr/>
        </p:nvPicPr>
        <p:blipFill rotWithShape="1">
          <a:blip r:embed="rId4">
            <a:alphaModFix/>
          </a:blip>
          <a:srcRect l="18647" t="7960" r="8852" b="8336"/>
          <a:stretch/>
        </p:blipFill>
        <p:spPr>
          <a:xfrm rot="-1406513">
            <a:off x="1099310" y="551250"/>
            <a:ext cx="1175233" cy="763227"/>
          </a:xfrm>
          <a:prstGeom prst="rect">
            <a:avLst/>
          </a:prstGeom>
          <a:noFill/>
          <a:ln>
            <a:noFill/>
          </a:ln>
        </p:spPr>
      </p:pic>
      <p:pic>
        <p:nvPicPr>
          <p:cNvPr id="2299" name="Google Shape;2299;p63"/>
          <p:cNvPicPr preferRelativeResize="0"/>
          <p:nvPr/>
        </p:nvPicPr>
        <p:blipFill rotWithShape="1">
          <a:blip r:embed="rId5">
            <a:alphaModFix/>
          </a:blip>
          <a:srcRect l="25537" t="7152" r="23467" b="5838"/>
          <a:stretch/>
        </p:blipFill>
        <p:spPr>
          <a:xfrm>
            <a:off x="6925599" y="755225"/>
            <a:ext cx="1920000" cy="1842726"/>
          </a:xfrm>
          <a:prstGeom prst="rect">
            <a:avLst/>
          </a:prstGeom>
          <a:noFill/>
          <a:ln>
            <a:noFill/>
          </a:ln>
        </p:spPr>
      </p:pic>
      <p:pic>
        <p:nvPicPr>
          <p:cNvPr id="2300" name="Google Shape;2300;p63"/>
          <p:cNvPicPr preferRelativeResize="0"/>
          <p:nvPr/>
        </p:nvPicPr>
        <p:blipFill rotWithShape="1">
          <a:blip r:embed="rId6">
            <a:alphaModFix/>
          </a:blip>
          <a:srcRect l="15236" r="10474"/>
          <a:stretch/>
        </p:blipFill>
        <p:spPr>
          <a:xfrm rot="1220421">
            <a:off x="6684874" y="2035009"/>
            <a:ext cx="1552575" cy="1390851"/>
          </a:xfrm>
          <a:prstGeom prst="rect">
            <a:avLst/>
          </a:prstGeom>
          <a:noFill/>
          <a:ln>
            <a:noFill/>
          </a:ln>
        </p:spPr>
      </p:pic>
      <p:pic>
        <p:nvPicPr>
          <p:cNvPr id="2301" name="Google Shape;2301;p63"/>
          <p:cNvPicPr preferRelativeResize="0"/>
          <p:nvPr/>
        </p:nvPicPr>
        <p:blipFill rotWithShape="1">
          <a:blip r:embed="rId7">
            <a:alphaModFix/>
          </a:blip>
          <a:srcRect l="22009" r="18455"/>
          <a:stretch/>
        </p:blipFill>
        <p:spPr>
          <a:xfrm rot="-1592621">
            <a:off x="1473480" y="2658333"/>
            <a:ext cx="903663" cy="85381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B8C326-961A-353D-122E-BA7AF24B1FC0}"/>
              </a:ext>
            </a:extLst>
          </p:cNvPr>
          <p:cNvSpPr/>
          <p:nvPr/>
        </p:nvSpPr>
        <p:spPr>
          <a:xfrm>
            <a:off x="-1" y="1"/>
            <a:ext cx="1828801" cy="648586"/>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4" name="Rectangle 13">
            <a:extLst>
              <a:ext uri="{FF2B5EF4-FFF2-40B4-BE49-F238E27FC236}">
                <a16:creationId xmlns:a16="http://schemas.microsoft.com/office/drawing/2014/main" id="{0D3ACF42-CB35-2529-F700-47B591EBF6E1}"/>
              </a:ext>
            </a:extLst>
          </p:cNvPr>
          <p:cNvSpPr/>
          <p:nvPr/>
        </p:nvSpPr>
        <p:spPr>
          <a:xfrm>
            <a:off x="1828796" y="1"/>
            <a:ext cx="1828801" cy="5143498"/>
          </a:xfrm>
          <a:prstGeom prst="rect">
            <a:avLst/>
          </a:prstGeom>
          <a:solidFill>
            <a:schemeClr val="bg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Gill Sans Ultra Bold" panose="020B0A02020104020203" pitchFamily="34" charset="77"/>
              </a:rPr>
              <a:t>Y</a:t>
            </a:r>
            <a:r>
              <a:rPr lang="en-EG" b="1" dirty="0">
                <a:latin typeface="Gill Sans Ultra Bold" panose="020B0A02020104020203" pitchFamily="34" charset="77"/>
              </a:rPr>
              <a:t>oussef Ahmed</a:t>
            </a:r>
          </a:p>
        </p:txBody>
      </p:sp>
      <p:sp>
        <p:nvSpPr>
          <p:cNvPr id="15" name="Rectangle 14">
            <a:extLst>
              <a:ext uri="{FF2B5EF4-FFF2-40B4-BE49-F238E27FC236}">
                <a16:creationId xmlns:a16="http://schemas.microsoft.com/office/drawing/2014/main" id="{23675EEF-1B96-3D8D-3510-036B1CC84DB8}"/>
              </a:ext>
            </a:extLst>
          </p:cNvPr>
          <p:cNvSpPr/>
          <p:nvPr/>
        </p:nvSpPr>
        <p:spPr>
          <a:xfrm>
            <a:off x="3657597" y="1"/>
            <a:ext cx="1828801" cy="648586"/>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6" name="Rectangle 15">
            <a:extLst>
              <a:ext uri="{FF2B5EF4-FFF2-40B4-BE49-F238E27FC236}">
                <a16:creationId xmlns:a16="http://schemas.microsoft.com/office/drawing/2014/main" id="{A1917AAA-6B08-204C-19F8-BDC7225F3DEB}"/>
              </a:ext>
            </a:extLst>
          </p:cNvPr>
          <p:cNvSpPr/>
          <p:nvPr/>
        </p:nvSpPr>
        <p:spPr>
          <a:xfrm>
            <a:off x="5486394" y="1"/>
            <a:ext cx="1828801" cy="648586"/>
          </a:xfrm>
          <a:prstGeom prst="rect">
            <a:avLst/>
          </a:prstGeom>
          <a:solidFill>
            <a:schemeClr val="bg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7" name="Rectangle 16">
            <a:extLst>
              <a:ext uri="{FF2B5EF4-FFF2-40B4-BE49-F238E27FC236}">
                <a16:creationId xmlns:a16="http://schemas.microsoft.com/office/drawing/2014/main" id="{CDDB8D86-28CA-71B2-A830-67EAD046A292}"/>
              </a:ext>
            </a:extLst>
          </p:cNvPr>
          <p:cNvSpPr/>
          <p:nvPr/>
        </p:nvSpPr>
        <p:spPr>
          <a:xfrm>
            <a:off x="7315199" y="1"/>
            <a:ext cx="1828801" cy="648586"/>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pic>
        <p:nvPicPr>
          <p:cNvPr id="19" name="Graphic 18" descr="Artificial Intelligence with solid fill">
            <a:extLst>
              <a:ext uri="{FF2B5EF4-FFF2-40B4-BE49-F238E27FC236}">
                <a16:creationId xmlns:a16="http://schemas.microsoft.com/office/drawing/2014/main" id="{888C0CA1-BF20-D071-6509-F600A90C27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03642" y="4575986"/>
            <a:ext cx="449227" cy="449227"/>
          </a:xfrm>
          <a:prstGeom prst="rect">
            <a:avLst/>
          </a:prstGeom>
        </p:spPr>
      </p:pic>
      <p:sp>
        <p:nvSpPr>
          <p:cNvPr id="20" name="Google Shape;13677;p81">
            <a:extLst>
              <a:ext uri="{FF2B5EF4-FFF2-40B4-BE49-F238E27FC236}">
                <a16:creationId xmlns:a16="http://schemas.microsoft.com/office/drawing/2014/main" id="{828FCCB9-95DA-6018-940B-09A864E0E3F7}"/>
              </a:ext>
            </a:extLst>
          </p:cNvPr>
          <p:cNvSpPr/>
          <p:nvPr/>
        </p:nvSpPr>
        <p:spPr>
          <a:xfrm>
            <a:off x="732618" y="168465"/>
            <a:ext cx="362536" cy="341898"/>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accent4"/>
              </a:solidFill>
            </a:endParaRPr>
          </a:p>
        </p:txBody>
      </p:sp>
      <p:grpSp>
        <p:nvGrpSpPr>
          <p:cNvPr id="21" name="Google Shape;13035;p80">
            <a:extLst>
              <a:ext uri="{FF2B5EF4-FFF2-40B4-BE49-F238E27FC236}">
                <a16:creationId xmlns:a16="http://schemas.microsoft.com/office/drawing/2014/main" id="{D9F22920-0C49-FDC9-0975-57F89FCA634F}"/>
              </a:ext>
            </a:extLst>
          </p:cNvPr>
          <p:cNvGrpSpPr/>
          <p:nvPr/>
        </p:nvGrpSpPr>
        <p:grpSpPr>
          <a:xfrm>
            <a:off x="8048846" y="151996"/>
            <a:ext cx="468861" cy="358367"/>
            <a:chOff x="3530425" y="1508747"/>
            <a:chExt cx="368175" cy="344594"/>
          </a:xfrm>
          <a:solidFill>
            <a:schemeClr val="bg1"/>
          </a:solidFill>
        </p:grpSpPr>
        <p:sp>
          <p:nvSpPr>
            <p:cNvPr id="22" name="Google Shape;13036;p80">
              <a:extLst>
                <a:ext uri="{FF2B5EF4-FFF2-40B4-BE49-F238E27FC236}">
                  <a16:creationId xmlns:a16="http://schemas.microsoft.com/office/drawing/2014/main" id="{081C4139-B1B7-20A5-3D85-BF63E008446A}"/>
                </a:ext>
              </a:extLst>
            </p:cNvPr>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 name="Google Shape;13037;p80">
              <a:extLst>
                <a:ext uri="{FF2B5EF4-FFF2-40B4-BE49-F238E27FC236}">
                  <a16:creationId xmlns:a16="http://schemas.microsoft.com/office/drawing/2014/main" id="{859C0D66-A1D4-1F5E-9590-D258D01E84D1}"/>
                </a:ext>
              </a:extLst>
            </p:cNvPr>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 name="Google Shape;13038;p80">
              <a:extLst>
                <a:ext uri="{FF2B5EF4-FFF2-40B4-BE49-F238E27FC236}">
                  <a16:creationId xmlns:a16="http://schemas.microsoft.com/office/drawing/2014/main" id="{4A086096-6358-FDBC-63A3-B0DB796FA880}"/>
                </a:ext>
              </a:extLst>
            </p:cNvPr>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 name="Google Shape;13039;p80">
              <a:extLst>
                <a:ext uri="{FF2B5EF4-FFF2-40B4-BE49-F238E27FC236}">
                  <a16:creationId xmlns:a16="http://schemas.microsoft.com/office/drawing/2014/main" id="{7C240C7F-0006-BED8-FC2E-ECDFE73AA7F9}"/>
                </a:ext>
              </a:extLst>
            </p:cNvPr>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pic>
        <p:nvPicPr>
          <p:cNvPr id="27" name="Graphic 26" descr="Robot outline">
            <a:extLst>
              <a:ext uri="{FF2B5EF4-FFF2-40B4-BE49-F238E27FC236}">
                <a16:creationId xmlns:a16="http://schemas.microsoft.com/office/drawing/2014/main" id="{A88C4710-D208-F062-B1F5-30BD141E53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32329" y="55825"/>
            <a:ext cx="536935" cy="536935"/>
          </a:xfrm>
          <a:prstGeom prst="rect">
            <a:avLst/>
          </a:prstGeom>
        </p:spPr>
      </p:pic>
      <p:pic>
        <p:nvPicPr>
          <p:cNvPr id="29" name="Graphic 28" descr="Robot Hand outline">
            <a:extLst>
              <a:ext uri="{FF2B5EF4-FFF2-40B4-BE49-F238E27FC236}">
                <a16:creationId xmlns:a16="http://schemas.microsoft.com/office/drawing/2014/main" id="{7960A94A-D6C6-1434-0054-88E9CCA7C5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1239" y="31893"/>
            <a:ext cx="584797" cy="584797"/>
          </a:xfrm>
          <a:prstGeom prst="rect">
            <a:avLst/>
          </a:prstGeom>
        </p:spPr>
      </p:pic>
    </p:spTree>
    <p:extLst>
      <p:ext uri="{BB962C8B-B14F-4D97-AF65-F5344CB8AC3E}">
        <p14:creationId xmlns:p14="http://schemas.microsoft.com/office/powerpoint/2010/main" val="4033054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B8C326-961A-353D-122E-BA7AF24B1FC0}"/>
              </a:ext>
            </a:extLst>
          </p:cNvPr>
          <p:cNvSpPr/>
          <p:nvPr/>
        </p:nvSpPr>
        <p:spPr>
          <a:xfrm>
            <a:off x="-1" y="1"/>
            <a:ext cx="1828801" cy="648586"/>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4" name="Rectangle 13">
            <a:extLst>
              <a:ext uri="{FF2B5EF4-FFF2-40B4-BE49-F238E27FC236}">
                <a16:creationId xmlns:a16="http://schemas.microsoft.com/office/drawing/2014/main" id="{0D3ACF42-CB35-2529-F700-47B591EBF6E1}"/>
              </a:ext>
            </a:extLst>
          </p:cNvPr>
          <p:cNvSpPr/>
          <p:nvPr/>
        </p:nvSpPr>
        <p:spPr>
          <a:xfrm>
            <a:off x="1828796" y="1"/>
            <a:ext cx="1828801" cy="648586"/>
          </a:xfrm>
          <a:prstGeom prst="rect">
            <a:avLst/>
          </a:prstGeom>
          <a:solidFill>
            <a:schemeClr val="bg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5" name="Rectangle 14">
            <a:extLst>
              <a:ext uri="{FF2B5EF4-FFF2-40B4-BE49-F238E27FC236}">
                <a16:creationId xmlns:a16="http://schemas.microsoft.com/office/drawing/2014/main" id="{23675EEF-1B96-3D8D-3510-036B1CC84DB8}"/>
              </a:ext>
            </a:extLst>
          </p:cNvPr>
          <p:cNvSpPr/>
          <p:nvPr/>
        </p:nvSpPr>
        <p:spPr>
          <a:xfrm>
            <a:off x="3642951" y="0"/>
            <a:ext cx="1828801" cy="5143499"/>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G" b="1" dirty="0">
                <a:latin typeface="Gill Sans Ultra Bold" panose="020B0A02020104020203" pitchFamily="34" charset="77"/>
              </a:rPr>
              <a:t>Abdelrahman</a:t>
            </a:r>
          </a:p>
          <a:p>
            <a:pPr algn="ctr"/>
            <a:r>
              <a:rPr lang="en-EG" b="1" dirty="0">
                <a:latin typeface="Gill Sans Ultra Bold" panose="020B0A02020104020203" pitchFamily="34" charset="77"/>
              </a:rPr>
              <a:t>Emad</a:t>
            </a:r>
          </a:p>
        </p:txBody>
      </p:sp>
      <p:sp>
        <p:nvSpPr>
          <p:cNvPr id="16" name="Rectangle 15">
            <a:extLst>
              <a:ext uri="{FF2B5EF4-FFF2-40B4-BE49-F238E27FC236}">
                <a16:creationId xmlns:a16="http://schemas.microsoft.com/office/drawing/2014/main" id="{A1917AAA-6B08-204C-19F8-BDC7225F3DEB}"/>
              </a:ext>
            </a:extLst>
          </p:cNvPr>
          <p:cNvSpPr/>
          <p:nvPr/>
        </p:nvSpPr>
        <p:spPr>
          <a:xfrm>
            <a:off x="5486394" y="1"/>
            <a:ext cx="1828801" cy="648586"/>
          </a:xfrm>
          <a:prstGeom prst="rect">
            <a:avLst/>
          </a:prstGeom>
          <a:solidFill>
            <a:schemeClr val="bg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7" name="Rectangle 16">
            <a:extLst>
              <a:ext uri="{FF2B5EF4-FFF2-40B4-BE49-F238E27FC236}">
                <a16:creationId xmlns:a16="http://schemas.microsoft.com/office/drawing/2014/main" id="{CDDB8D86-28CA-71B2-A830-67EAD046A292}"/>
              </a:ext>
            </a:extLst>
          </p:cNvPr>
          <p:cNvSpPr/>
          <p:nvPr/>
        </p:nvSpPr>
        <p:spPr>
          <a:xfrm>
            <a:off x="7315199" y="1"/>
            <a:ext cx="1828801" cy="648586"/>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pic>
        <p:nvPicPr>
          <p:cNvPr id="19" name="Graphic 18" descr="Artificial Intelligence with solid fill">
            <a:extLst>
              <a:ext uri="{FF2B5EF4-FFF2-40B4-BE49-F238E27FC236}">
                <a16:creationId xmlns:a16="http://schemas.microsoft.com/office/drawing/2014/main" id="{888C0CA1-BF20-D071-6509-F600A90C27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8582" y="99680"/>
            <a:ext cx="449227" cy="449227"/>
          </a:xfrm>
          <a:prstGeom prst="rect">
            <a:avLst/>
          </a:prstGeom>
        </p:spPr>
      </p:pic>
      <p:sp>
        <p:nvSpPr>
          <p:cNvPr id="20" name="Google Shape;13677;p81">
            <a:extLst>
              <a:ext uri="{FF2B5EF4-FFF2-40B4-BE49-F238E27FC236}">
                <a16:creationId xmlns:a16="http://schemas.microsoft.com/office/drawing/2014/main" id="{828FCCB9-95DA-6018-940B-09A864E0E3F7}"/>
              </a:ext>
            </a:extLst>
          </p:cNvPr>
          <p:cNvSpPr/>
          <p:nvPr/>
        </p:nvSpPr>
        <p:spPr>
          <a:xfrm>
            <a:off x="732618" y="168465"/>
            <a:ext cx="362536" cy="341898"/>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accent4"/>
              </a:solidFill>
            </a:endParaRPr>
          </a:p>
        </p:txBody>
      </p:sp>
      <p:grpSp>
        <p:nvGrpSpPr>
          <p:cNvPr id="21" name="Google Shape;13035;p80">
            <a:extLst>
              <a:ext uri="{FF2B5EF4-FFF2-40B4-BE49-F238E27FC236}">
                <a16:creationId xmlns:a16="http://schemas.microsoft.com/office/drawing/2014/main" id="{D9F22920-0C49-FDC9-0975-57F89FCA634F}"/>
              </a:ext>
            </a:extLst>
          </p:cNvPr>
          <p:cNvGrpSpPr/>
          <p:nvPr/>
        </p:nvGrpSpPr>
        <p:grpSpPr>
          <a:xfrm>
            <a:off x="8048846" y="151996"/>
            <a:ext cx="468861" cy="358367"/>
            <a:chOff x="3530425" y="1508747"/>
            <a:chExt cx="368175" cy="344594"/>
          </a:xfrm>
          <a:solidFill>
            <a:schemeClr val="bg1"/>
          </a:solidFill>
        </p:grpSpPr>
        <p:sp>
          <p:nvSpPr>
            <p:cNvPr id="22" name="Google Shape;13036;p80">
              <a:extLst>
                <a:ext uri="{FF2B5EF4-FFF2-40B4-BE49-F238E27FC236}">
                  <a16:creationId xmlns:a16="http://schemas.microsoft.com/office/drawing/2014/main" id="{081C4139-B1B7-20A5-3D85-BF63E008446A}"/>
                </a:ext>
              </a:extLst>
            </p:cNvPr>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 name="Google Shape;13037;p80">
              <a:extLst>
                <a:ext uri="{FF2B5EF4-FFF2-40B4-BE49-F238E27FC236}">
                  <a16:creationId xmlns:a16="http://schemas.microsoft.com/office/drawing/2014/main" id="{859C0D66-A1D4-1F5E-9590-D258D01E84D1}"/>
                </a:ext>
              </a:extLst>
            </p:cNvPr>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 name="Google Shape;13038;p80">
              <a:extLst>
                <a:ext uri="{FF2B5EF4-FFF2-40B4-BE49-F238E27FC236}">
                  <a16:creationId xmlns:a16="http://schemas.microsoft.com/office/drawing/2014/main" id="{4A086096-6358-FDBC-63A3-B0DB796FA880}"/>
                </a:ext>
              </a:extLst>
            </p:cNvPr>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 name="Google Shape;13039;p80">
              <a:extLst>
                <a:ext uri="{FF2B5EF4-FFF2-40B4-BE49-F238E27FC236}">
                  <a16:creationId xmlns:a16="http://schemas.microsoft.com/office/drawing/2014/main" id="{7C240C7F-0006-BED8-FC2E-ECDFE73AA7F9}"/>
                </a:ext>
              </a:extLst>
            </p:cNvPr>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pic>
        <p:nvPicPr>
          <p:cNvPr id="27" name="Graphic 26" descr="Robot outline">
            <a:extLst>
              <a:ext uri="{FF2B5EF4-FFF2-40B4-BE49-F238E27FC236}">
                <a16:creationId xmlns:a16="http://schemas.microsoft.com/office/drawing/2014/main" id="{A88C4710-D208-F062-B1F5-30BD141E53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32329" y="55825"/>
            <a:ext cx="536935" cy="536935"/>
          </a:xfrm>
          <a:prstGeom prst="rect">
            <a:avLst/>
          </a:prstGeom>
        </p:spPr>
      </p:pic>
      <p:pic>
        <p:nvPicPr>
          <p:cNvPr id="29" name="Graphic 28" descr="Robot Hand outline">
            <a:extLst>
              <a:ext uri="{FF2B5EF4-FFF2-40B4-BE49-F238E27FC236}">
                <a16:creationId xmlns:a16="http://schemas.microsoft.com/office/drawing/2014/main" id="{7960A94A-D6C6-1434-0054-88E9CCA7C5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9601" y="4465669"/>
            <a:ext cx="584797" cy="584797"/>
          </a:xfrm>
          <a:prstGeom prst="rect">
            <a:avLst/>
          </a:prstGeom>
        </p:spPr>
      </p:pic>
    </p:spTree>
    <p:extLst>
      <p:ext uri="{BB962C8B-B14F-4D97-AF65-F5344CB8AC3E}">
        <p14:creationId xmlns:p14="http://schemas.microsoft.com/office/powerpoint/2010/main" val="35906796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B8C326-961A-353D-122E-BA7AF24B1FC0}"/>
              </a:ext>
            </a:extLst>
          </p:cNvPr>
          <p:cNvSpPr/>
          <p:nvPr/>
        </p:nvSpPr>
        <p:spPr>
          <a:xfrm>
            <a:off x="-1" y="1"/>
            <a:ext cx="1828801" cy="648586"/>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4" name="Rectangle 13">
            <a:extLst>
              <a:ext uri="{FF2B5EF4-FFF2-40B4-BE49-F238E27FC236}">
                <a16:creationId xmlns:a16="http://schemas.microsoft.com/office/drawing/2014/main" id="{0D3ACF42-CB35-2529-F700-47B591EBF6E1}"/>
              </a:ext>
            </a:extLst>
          </p:cNvPr>
          <p:cNvSpPr/>
          <p:nvPr/>
        </p:nvSpPr>
        <p:spPr>
          <a:xfrm>
            <a:off x="1828796" y="1"/>
            <a:ext cx="1828801" cy="648586"/>
          </a:xfrm>
          <a:prstGeom prst="rect">
            <a:avLst/>
          </a:prstGeom>
          <a:solidFill>
            <a:schemeClr val="bg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5" name="Rectangle 14">
            <a:extLst>
              <a:ext uri="{FF2B5EF4-FFF2-40B4-BE49-F238E27FC236}">
                <a16:creationId xmlns:a16="http://schemas.microsoft.com/office/drawing/2014/main" id="{23675EEF-1B96-3D8D-3510-036B1CC84DB8}"/>
              </a:ext>
            </a:extLst>
          </p:cNvPr>
          <p:cNvSpPr/>
          <p:nvPr/>
        </p:nvSpPr>
        <p:spPr>
          <a:xfrm>
            <a:off x="3657597" y="1"/>
            <a:ext cx="1828801" cy="648586"/>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6" name="Rectangle 15">
            <a:extLst>
              <a:ext uri="{FF2B5EF4-FFF2-40B4-BE49-F238E27FC236}">
                <a16:creationId xmlns:a16="http://schemas.microsoft.com/office/drawing/2014/main" id="{A1917AAA-6B08-204C-19F8-BDC7225F3DEB}"/>
              </a:ext>
            </a:extLst>
          </p:cNvPr>
          <p:cNvSpPr/>
          <p:nvPr/>
        </p:nvSpPr>
        <p:spPr>
          <a:xfrm>
            <a:off x="5486394" y="0"/>
            <a:ext cx="1828801" cy="5143499"/>
          </a:xfrm>
          <a:prstGeom prst="rect">
            <a:avLst/>
          </a:prstGeom>
          <a:solidFill>
            <a:schemeClr val="bg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G" b="1" dirty="0">
                <a:latin typeface="Gill Sans Ultra Bold" panose="020B0A02020104020203" pitchFamily="34" charset="77"/>
              </a:rPr>
              <a:t>Abdelrahman Mohamed</a:t>
            </a:r>
          </a:p>
        </p:txBody>
      </p:sp>
      <p:sp>
        <p:nvSpPr>
          <p:cNvPr id="17" name="Rectangle 16">
            <a:extLst>
              <a:ext uri="{FF2B5EF4-FFF2-40B4-BE49-F238E27FC236}">
                <a16:creationId xmlns:a16="http://schemas.microsoft.com/office/drawing/2014/main" id="{CDDB8D86-28CA-71B2-A830-67EAD046A292}"/>
              </a:ext>
            </a:extLst>
          </p:cNvPr>
          <p:cNvSpPr/>
          <p:nvPr/>
        </p:nvSpPr>
        <p:spPr>
          <a:xfrm>
            <a:off x="7315199" y="1"/>
            <a:ext cx="1828801" cy="648586"/>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pic>
        <p:nvPicPr>
          <p:cNvPr id="19" name="Graphic 18" descr="Artificial Intelligence with solid fill">
            <a:extLst>
              <a:ext uri="{FF2B5EF4-FFF2-40B4-BE49-F238E27FC236}">
                <a16:creationId xmlns:a16="http://schemas.microsoft.com/office/drawing/2014/main" id="{888C0CA1-BF20-D071-6509-F600A90C27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8582" y="99680"/>
            <a:ext cx="449227" cy="449227"/>
          </a:xfrm>
          <a:prstGeom prst="rect">
            <a:avLst/>
          </a:prstGeom>
        </p:spPr>
      </p:pic>
      <p:sp>
        <p:nvSpPr>
          <p:cNvPr id="20" name="Google Shape;13677;p81">
            <a:extLst>
              <a:ext uri="{FF2B5EF4-FFF2-40B4-BE49-F238E27FC236}">
                <a16:creationId xmlns:a16="http://schemas.microsoft.com/office/drawing/2014/main" id="{828FCCB9-95DA-6018-940B-09A864E0E3F7}"/>
              </a:ext>
            </a:extLst>
          </p:cNvPr>
          <p:cNvSpPr/>
          <p:nvPr/>
        </p:nvSpPr>
        <p:spPr>
          <a:xfrm>
            <a:off x="732618" y="168465"/>
            <a:ext cx="362536" cy="341898"/>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accent4"/>
              </a:solidFill>
            </a:endParaRPr>
          </a:p>
        </p:txBody>
      </p:sp>
      <p:grpSp>
        <p:nvGrpSpPr>
          <p:cNvPr id="21" name="Google Shape;13035;p80">
            <a:extLst>
              <a:ext uri="{FF2B5EF4-FFF2-40B4-BE49-F238E27FC236}">
                <a16:creationId xmlns:a16="http://schemas.microsoft.com/office/drawing/2014/main" id="{D9F22920-0C49-FDC9-0975-57F89FCA634F}"/>
              </a:ext>
            </a:extLst>
          </p:cNvPr>
          <p:cNvGrpSpPr/>
          <p:nvPr/>
        </p:nvGrpSpPr>
        <p:grpSpPr>
          <a:xfrm>
            <a:off x="8048846" y="151996"/>
            <a:ext cx="468861" cy="358367"/>
            <a:chOff x="3530425" y="1508747"/>
            <a:chExt cx="368175" cy="344594"/>
          </a:xfrm>
          <a:solidFill>
            <a:schemeClr val="bg1"/>
          </a:solidFill>
        </p:grpSpPr>
        <p:sp>
          <p:nvSpPr>
            <p:cNvPr id="22" name="Google Shape;13036;p80">
              <a:extLst>
                <a:ext uri="{FF2B5EF4-FFF2-40B4-BE49-F238E27FC236}">
                  <a16:creationId xmlns:a16="http://schemas.microsoft.com/office/drawing/2014/main" id="{081C4139-B1B7-20A5-3D85-BF63E008446A}"/>
                </a:ext>
              </a:extLst>
            </p:cNvPr>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 name="Google Shape;13037;p80">
              <a:extLst>
                <a:ext uri="{FF2B5EF4-FFF2-40B4-BE49-F238E27FC236}">
                  <a16:creationId xmlns:a16="http://schemas.microsoft.com/office/drawing/2014/main" id="{859C0D66-A1D4-1F5E-9590-D258D01E84D1}"/>
                </a:ext>
              </a:extLst>
            </p:cNvPr>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 name="Google Shape;13038;p80">
              <a:extLst>
                <a:ext uri="{FF2B5EF4-FFF2-40B4-BE49-F238E27FC236}">
                  <a16:creationId xmlns:a16="http://schemas.microsoft.com/office/drawing/2014/main" id="{4A086096-6358-FDBC-63A3-B0DB796FA880}"/>
                </a:ext>
              </a:extLst>
            </p:cNvPr>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 name="Google Shape;13039;p80">
              <a:extLst>
                <a:ext uri="{FF2B5EF4-FFF2-40B4-BE49-F238E27FC236}">
                  <a16:creationId xmlns:a16="http://schemas.microsoft.com/office/drawing/2014/main" id="{7C240C7F-0006-BED8-FC2E-ECDFE73AA7F9}"/>
                </a:ext>
              </a:extLst>
            </p:cNvPr>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pic>
        <p:nvPicPr>
          <p:cNvPr id="27" name="Graphic 26" descr="Robot outline">
            <a:extLst>
              <a:ext uri="{FF2B5EF4-FFF2-40B4-BE49-F238E27FC236}">
                <a16:creationId xmlns:a16="http://schemas.microsoft.com/office/drawing/2014/main" id="{A88C4710-D208-F062-B1F5-30BD141E53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32326" y="4510867"/>
            <a:ext cx="536935" cy="536935"/>
          </a:xfrm>
          <a:prstGeom prst="rect">
            <a:avLst/>
          </a:prstGeom>
        </p:spPr>
      </p:pic>
      <p:pic>
        <p:nvPicPr>
          <p:cNvPr id="29" name="Graphic 28" descr="Robot Hand outline">
            <a:extLst>
              <a:ext uri="{FF2B5EF4-FFF2-40B4-BE49-F238E27FC236}">
                <a16:creationId xmlns:a16="http://schemas.microsoft.com/office/drawing/2014/main" id="{7960A94A-D6C6-1434-0054-88E9CCA7C5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5304" y="51502"/>
            <a:ext cx="584797" cy="584797"/>
          </a:xfrm>
          <a:prstGeom prst="rect">
            <a:avLst/>
          </a:prstGeom>
        </p:spPr>
      </p:pic>
    </p:spTree>
    <p:extLst>
      <p:ext uri="{BB962C8B-B14F-4D97-AF65-F5344CB8AC3E}">
        <p14:creationId xmlns:p14="http://schemas.microsoft.com/office/powerpoint/2010/main" val="35615913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B8C326-961A-353D-122E-BA7AF24B1FC0}"/>
              </a:ext>
            </a:extLst>
          </p:cNvPr>
          <p:cNvSpPr/>
          <p:nvPr/>
        </p:nvSpPr>
        <p:spPr>
          <a:xfrm>
            <a:off x="-1" y="1"/>
            <a:ext cx="1828801" cy="648586"/>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4" name="Rectangle 13">
            <a:extLst>
              <a:ext uri="{FF2B5EF4-FFF2-40B4-BE49-F238E27FC236}">
                <a16:creationId xmlns:a16="http://schemas.microsoft.com/office/drawing/2014/main" id="{0D3ACF42-CB35-2529-F700-47B591EBF6E1}"/>
              </a:ext>
            </a:extLst>
          </p:cNvPr>
          <p:cNvSpPr/>
          <p:nvPr/>
        </p:nvSpPr>
        <p:spPr>
          <a:xfrm>
            <a:off x="1828796" y="1"/>
            <a:ext cx="1828801" cy="648586"/>
          </a:xfrm>
          <a:prstGeom prst="rect">
            <a:avLst/>
          </a:prstGeom>
          <a:solidFill>
            <a:schemeClr val="bg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5" name="Rectangle 14">
            <a:extLst>
              <a:ext uri="{FF2B5EF4-FFF2-40B4-BE49-F238E27FC236}">
                <a16:creationId xmlns:a16="http://schemas.microsoft.com/office/drawing/2014/main" id="{23675EEF-1B96-3D8D-3510-036B1CC84DB8}"/>
              </a:ext>
            </a:extLst>
          </p:cNvPr>
          <p:cNvSpPr/>
          <p:nvPr/>
        </p:nvSpPr>
        <p:spPr>
          <a:xfrm>
            <a:off x="3657597" y="1"/>
            <a:ext cx="1828801" cy="648586"/>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6" name="Rectangle 15">
            <a:extLst>
              <a:ext uri="{FF2B5EF4-FFF2-40B4-BE49-F238E27FC236}">
                <a16:creationId xmlns:a16="http://schemas.microsoft.com/office/drawing/2014/main" id="{A1917AAA-6B08-204C-19F8-BDC7225F3DEB}"/>
              </a:ext>
            </a:extLst>
          </p:cNvPr>
          <p:cNvSpPr/>
          <p:nvPr/>
        </p:nvSpPr>
        <p:spPr>
          <a:xfrm>
            <a:off x="5486394" y="1"/>
            <a:ext cx="1828801" cy="648586"/>
          </a:xfrm>
          <a:prstGeom prst="rect">
            <a:avLst/>
          </a:prstGeom>
          <a:solidFill>
            <a:schemeClr val="bg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7" name="Rectangle 16">
            <a:extLst>
              <a:ext uri="{FF2B5EF4-FFF2-40B4-BE49-F238E27FC236}">
                <a16:creationId xmlns:a16="http://schemas.microsoft.com/office/drawing/2014/main" id="{CDDB8D86-28CA-71B2-A830-67EAD046A292}"/>
              </a:ext>
            </a:extLst>
          </p:cNvPr>
          <p:cNvSpPr/>
          <p:nvPr/>
        </p:nvSpPr>
        <p:spPr>
          <a:xfrm>
            <a:off x="7315199" y="0"/>
            <a:ext cx="1828801" cy="5143499"/>
          </a:xfrm>
          <a:prstGeom prst="rect">
            <a:avLst/>
          </a:prstGeom>
          <a:solidFill>
            <a:schemeClr val="tx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b="1" dirty="0">
                <a:latin typeface="Gill Sans Ultra Bold" panose="020B0A02020104020203" pitchFamily="34" charset="77"/>
              </a:rPr>
              <a:t>Under supervision of : DR. Mohamed </a:t>
            </a:r>
            <a:r>
              <a:rPr lang="en-US" b="1" dirty="0" err="1">
                <a:latin typeface="Gill Sans Ultra Bold" panose="020B0A02020104020203" pitchFamily="34" charset="77"/>
              </a:rPr>
              <a:t>Abdelraouf</a:t>
            </a:r>
            <a:endParaRPr lang="en-EG" b="1" dirty="0">
              <a:latin typeface="Gill Sans Ultra Bold" panose="020B0A02020104020203" pitchFamily="34" charset="77"/>
            </a:endParaRPr>
          </a:p>
        </p:txBody>
      </p:sp>
      <p:pic>
        <p:nvPicPr>
          <p:cNvPr id="19" name="Graphic 18" descr="Artificial Intelligence with solid fill">
            <a:extLst>
              <a:ext uri="{FF2B5EF4-FFF2-40B4-BE49-F238E27FC236}">
                <a16:creationId xmlns:a16="http://schemas.microsoft.com/office/drawing/2014/main" id="{888C0CA1-BF20-D071-6509-F600A90C27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8582" y="99680"/>
            <a:ext cx="449227" cy="449227"/>
          </a:xfrm>
          <a:prstGeom prst="rect">
            <a:avLst/>
          </a:prstGeom>
        </p:spPr>
      </p:pic>
      <p:sp>
        <p:nvSpPr>
          <p:cNvPr id="20" name="Google Shape;13677;p81">
            <a:extLst>
              <a:ext uri="{FF2B5EF4-FFF2-40B4-BE49-F238E27FC236}">
                <a16:creationId xmlns:a16="http://schemas.microsoft.com/office/drawing/2014/main" id="{828FCCB9-95DA-6018-940B-09A864E0E3F7}"/>
              </a:ext>
            </a:extLst>
          </p:cNvPr>
          <p:cNvSpPr/>
          <p:nvPr/>
        </p:nvSpPr>
        <p:spPr>
          <a:xfrm>
            <a:off x="732618" y="168465"/>
            <a:ext cx="362536" cy="341898"/>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accent4"/>
              </a:solidFill>
            </a:endParaRPr>
          </a:p>
        </p:txBody>
      </p:sp>
      <p:grpSp>
        <p:nvGrpSpPr>
          <p:cNvPr id="21" name="Google Shape;13035;p80">
            <a:extLst>
              <a:ext uri="{FF2B5EF4-FFF2-40B4-BE49-F238E27FC236}">
                <a16:creationId xmlns:a16="http://schemas.microsoft.com/office/drawing/2014/main" id="{D9F22920-0C49-FDC9-0975-57F89FCA634F}"/>
              </a:ext>
            </a:extLst>
          </p:cNvPr>
          <p:cNvGrpSpPr/>
          <p:nvPr/>
        </p:nvGrpSpPr>
        <p:grpSpPr>
          <a:xfrm>
            <a:off x="7995168" y="4605949"/>
            <a:ext cx="468861" cy="358367"/>
            <a:chOff x="3530425" y="1508747"/>
            <a:chExt cx="368175" cy="344594"/>
          </a:xfrm>
          <a:solidFill>
            <a:schemeClr val="bg1"/>
          </a:solidFill>
        </p:grpSpPr>
        <p:sp>
          <p:nvSpPr>
            <p:cNvPr id="22" name="Google Shape;13036;p80">
              <a:extLst>
                <a:ext uri="{FF2B5EF4-FFF2-40B4-BE49-F238E27FC236}">
                  <a16:creationId xmlns:a16="http://schemas.microsoft.com/office/drawing/2014/main" id="{081C4139-B1B7-20A5-3D85-BF63E008446A}"/>
                </a:ext>
              </a:extLst>
            </p:cNvPr>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 name="Google Shape;13037;p80">
              <a:extLst>
                <a:ext uri="{FF2B5EF4-FFF2-40B4-BE49-F238E27FC236}">
                  <a16:creationId xmlns:a16="http://schemas.microsoft.com/office/drawing/2014/main" id="{859C0D66-A1D4-1F5E-9590-D258D01E84D1}"/>
                </a:ext>
              </a:extLst>
            </p:cNvPr>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 name="Google Shape;13038;p80">
              <a:extLst>
                <a:ext uri="{FF2B5EF4-FFF2-40B4-BE49-F238E27FC236}">
                  <a16:creationId xmlns:a16="http://schemas.microsoft.com/office/drawing/2014/main" id="{4A086096-6358-FDBC-63A3-B0DB796FA880}"/>
                </a:ext>
              </a:extLst>
            </p:cNvPr>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 name="Google Shape;13039;p80">
              <a:extLst>
                <a:ext uri="{FF2B5EF4-FFF2-40B4-BE49-F238E27FC236}">
                  <a16:creationId xmlns:a16="http://schemas.microsoft.com/office/drawing/2014/main" id="{7C240C7F-0006-BED8-FC2E-ECDFE73AA7F9}"/>
                </a:ext>
              </a:extLst>
            </p:cNvPr>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pic>
        <p:nvPicPr>
          <p:cNvPr id="27" name="Graphic 26" descr="Robot outline">
            <a:extLst>
              <a:ext uri="{FF2B5EF4-FFF2-40B4-BE49-F238E27FC236}">
                <a16:creationId xmlns:a16="http://schemas.microsoft.com/office/drawing/2014/main" id="{A88C4710-D208-F062-B1F5-30BD141E53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32329" y="55825"/>
            <a:ext cx="536935" cy="536935"/>
          </a:xfrm>
          <a:prstGeom prst="rect">
            <a:avLst/>
          </a:prstGeom>
        </p:spPr>
      </p:pic>
      <p:pic>
        <p:nvPicPr>
          <p:cNvPr id="29" name="Graphic 28" descr="Robot Hand outline">
            <a:extLst>
              <a:ext uri="{FF2B5EF4-FFF2-40B4-BE49-F238E27FC236}">
                <a16:creationId xmlns:a16="http://schemas.microsoft.com/office/drawing/2014/main" id="{7960A94A-D6C6-1434-0054-88E9CCA7C5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5304" y="38780"/>
            <a:ext cx="584797" cy="584797"/>
          </a:xfrm>
          <a:prstGeom prst="rect">
            <a:avLst/>
          </a:prstGeom>
        </p:spPr>
      </p:pic>
    </p:spTree>
    <p:extLst>
      <p:ext uri="{BB962C8B-B14F-4D97-AF65-F5344CB8AC3E}">
        <p14:creationId xmlns:p14="http://schemas.microsoft.com/office/powerpoint/2010/main" val="854741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1277" name="Google Shape;1277;p37"/>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 description of the AI</a:t>
            </a:r>
            <a:endParaRPr dirty="0"/>
          </a:p>
        </p:txBody>
      </p:sp>
      <p:sp>
        <p:nvSpPr>
          <p:cNvPr id="1278" name="Google Shape;1278;p37"/>
          <p:cNvSpPr txBox="1">
            <a:spLocks noGrp="1"/>
          </p:cNvSpPr>
          <p:nvPr>
            <p:ph type="title" idx="2"/>
          </p:nvPr>
        </p:nvSpPr>
        <p:spPr>
          <a:xfrm>
            <a:off x="890575" y="152095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279" name="Google Shape;1279;p37"/>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 TO AI</a:t>
            </a:r>
          </a:p>
        </p:txBody>
      </p:sp>
      <p:sp>
        <p:nvSpPr>
          <p:cNvPr id="1280" name="Google Shape;1280;p37"/>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 description of the dataset</a:t>
            </a:r>
            <a:endParaRPr dirty="0"/>
          </a:p>
        </p:txBody>
      </p:sp>
      <p:sp>
        <p:nvSpPr>
          <p:cNvPr id="1281" name="Google Shape;1281;p37"/>
          <p:cNvSpPr txBox="1">
            <a:spLocks noGrp="1"/>
          </p:cNvSpPr>
          <p:nvPr>
            <p:ph type="title" idx="5"/>
          </p:nvPr>
        </p:nvSpPr>
        <p:spPr>
          <a:xfrm>
            <a:off x="890575" y="215403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282" name="Google Shape;1282;p37"/>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p>
            <a:pPr marL="0" lvl="0" indent="0"/>
            <a:r>
              <a:rPr lang="en-US" sz="1800" dirty="0"/>
              <a:t>INTRODUCTION TO DATASET</a:t>
            </a:r>
          </a:p>
        </p:txBody>
      </p:sp>
      <p:sp>
        <p:nvSpPr>
          <p:cNvPr id="1283" name="Google Shape;1283;p37"/>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Explaining the main features</a:t>
            </a:r>
            <a:endParaRPr dirty="0"/>
          </a:p>
        </p:txBody>
      </p:sp>
      <p:sp>
        <p:nvSpPr>
          <p:cNvPr id="1284" name="Google Shape;1284;p37"/>
          <p:cNvSpPr txBox="1">
            <a:spLocks noGrp="1"/>
          </p:cNvSpPr>
          <p:nvPr>
            <p:ph type="title" idx="8"/>
          </p:nvPr>
        </p:nvSpPr>
        <p:spPr>
          <a:xfrm>
            <a:off x="890575" y="278712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85" name="Google Shape;1285;p37"/>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ATTRIBUTES</a:t>
            </a:r>
            <a:endParaRPr dirty="0"/>
          </a:p>
        </p:txBody>
      </p:sp>
      <p:sp>
        <p:nvSpPr>
          <p:cNvPr id="1286" name="Google Shape;1286;p37"/>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Demonstrating the main steps </a:t>
            </a:r>
            <a:endParaRPr dirty="0"/>
          </a:p>
        </p:txBody>
      </p:sp>
      <p:sp>
        <p:nvSpPr>
          <p:cNvPr id="1287" name="Google Shape;1287;p37"/>
          <p:cNvSpPr txBox="1">
            <a:spLocks noGrp="1"/>
          </p:cNvSpPr>
          <p:nvPr>
            <p:ph type="title" idx="14"/>
          </p:nvPr>
        </p:nvSpPr>
        <p:spPr>
          <a:xfrm>
            <a:off x="890575" y="342020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288" name="Google Shape;1288;p37"/>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CSV DATA PROCESSING</a:t>
            </a:r>
            <a:endParaRPr dirty="0"/>
          </a:p>
        </p:txBody>
      </p:sp>
      <p:sp>
        <p:nvSpPr>
          <p:cNvPr id="1289" name="Google Shape;1289;p37"/>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Transforming images into a digital form </a:t>
            </a:r>
            <a:endParaRPr dirty="0"/>
          </a:p>
        </p:txBody>
      </p:sp>
      <p:sp>
        <p:nvSpPr>
          <p:cNvPr id="1290" name="Google Shape;1290;p37"/>
          <p:cNvSpPr txBox="1">
            <a:spLocks noGrp="1"/>
          </p:cNvSpPr>
          <p:nvPr>
            <p:ph type="title" idx="17"/>
          </p:nvPr>
        </p:nvSpPr>
        <p:spPr>
          <a:xfrm>
            <a:off x="890575" y="405329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291" name="Google Shape;1291;p37"/>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IMAGE PROCESSING</a:t>
            </a:r>
            <a:endParaRPr dirty="0"/>
          </a:p>
        </p:txBody>
      </p:sp>
      <p:pic>
        <p:nvPicPr>
          <p:cNvPr id="1298" name="Google Shape;1298;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278"/>
                                        </p:tgtEl>
                                        <p:attrNameLst>
                                          <p:attrName>style.visibility</p:attrName>
                                        </p:attrNameLst>
                                      </p:cBhvr>
                                      <p:to>
                                        <p:strVal val="visible"/>
                                      </p:to>
                                    </p:set>
                                    <p:anim calcmode="lin" valueType="num">
                                      <p:cBhvr additive="base">
                                        <p:cTn id="11" dur="1000" fill="hold"/>
                                        <p:tgtEl>
                                          <p:spTgt spid="1278"/>
                                        </p:tgtEl>
                                        <p:attrNameLst>
                                          <p:attrName>ppt_x</p:attrName>
                                        </p:attrNameLst>
                                      </p:cBhvr>
                                      <p:tavLst>
                                        <p:tav tm="0">
                                          <p:val>
                                            <p:strVal val="#ppt_x"/>
                                          </p:val>
                                        </p:tav>
                                        <p:tav tm="100000">
                                          <p:val>
                                            <p:strVal val="#ppt_x"/>
                                          </p:val>
                                        </p:tav>
                                      </p:tavLst>
                                    </p:anim>
                                    <p:anim calcmode="lin" valueType="num">
                                      <p:cBhvr additive="base">
                                        <p:cTn id="12" dur="1000" fill="hold"/>
                                        <p:tgtEl>
                                          <p:spTgt spid="127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1" nodeType="clickEffect">
                                  <p:stCondLst>
                                    <p:cond delay="0"/>
                                  </p:stCondLst>
                                  <p:childTnLst>
                                    <p:set>
                                      <p:cBhvr>
                                        <p:cTn id="16" dur="1" fill="hold">
                                          <p:stCondLst>
                                            <p:cond delay="0"/>
                                          </p:stCondLst>
                                        </p:cTn>
                                        <p:tgtEl>
                                          <p:spTgt spid="1279">
                                            <p:txEl>
                                              <p:pRg st="0" end="0"/>
                                            </p:txEl>
                                          </p:spTgt>
                                        </p:tgtEl>
                                        <p:attrNameLst>
                                          <p:attrName>style.visibility</p:attrName>
                                        </p:attrNameLst>
                                      </p:cBhvr>
                                      <p:to>
                                        <p:strVal val="visible"/>
                                      </p:to>
                                    </p:set>
                                    <p:anim calcmode="lin" valueType="num">
                                      <p:cBhvr additive="base">
                                        <p:cTn id="17" dur="500"/>
                                        <p:tgtEl>
                                          <p:spTgt spid="1279">
                                            <p:txEl>
                                              <p:pRg st="0" end="0"/>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27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277">
                                            <p:txEl>
                                              <p:pRg st="0" end="0"/>
                                            </p:txEl>
                                          </p:spTgt>
                                        </p:tgtEl>
                                        <p:attrNameLst>
                                          <p:attrName>style.visibility</p:attrName>
                                        </p:attrNameLst>
                                      </p:cBhvr>
                                      <p:to>
                                        <p:strVal val="visible"/>
                                      </p:to>
                                    </p:set>
                                    <p:animEffect transition="in" filter="barn(inVertical)">
                                      <p:cBhvr>
                                        <p:cTn id="23" dur="500"/>
                                        <p:tgtEl>
                                          <p:spTgt spid="127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281"/>
                                        </p:tgtEl>
                                        <p:attrNameLst>
                                          <p:attrName>style.visibility</p:attrName>
                                        </p:attrNameLst>
                                      </p:cBhvr>
                                      <p:to>
                                        <p:strVal val="visible"/>
                                      </p:to>
                                    </p:set>
                                    <p:anim calcmode="lin" valueType="num">
                                      <p:cBhvr additive="base">
                                        <p:cTn id="28" dur="500"/>
                                        <p:tgtEl>
                                          <p:spTgt spid="1281"/>
                                        </p:tgtEl>
                                        <p:attrNameLst>
                                          <p:attrName>ppt_y</p:attrName>
                                        </p:attrNameLst>
                                      </p:cBhvr>
                                      <p:tavLst>
                                        <p:tav tm="0">
                                          <p:val>
                                            <p:strVal val="#ppt_y+#ppt_h*1.125000"/>
                                          </p:val>
                                        </p:tav>
                                        <p:tav tm="100000">
                                          <p:val>
                                            <p:strVal val="#ppt_y"/>
                                          </p:val>
                                        </p:tav>
                                      </p:tavLst>
                                    </p:anim>
                                    <p:animEffect transition="in" filter="wipe(up)">
                                      <p:cBhvr>
                                        <p:cTn id="29" dur="500"/>
                                        <p:tgtEl>
                                          <p:spTgt spid="1281"/>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282">
                                            <p:txEl>
                                              <p:pRg st="0" end="0"/>
                                            </p:txEl>
                                          </p:spTgt>
                                        </p:tgtEl>
                                        <p:attrNameLst>
                                          <p:attrName>style.visibility</p:attrName>
                                        </p:attrNameLst>
                                      </p:cBhvr>
                                      <p:to>
                                        <p:strVal val="visible"/>
                                      </p:to>
                                    </p:set>
                                    <p:animEffect transition="in" filter="fade">
                                      <p:cBhvr>
                                        <p:cTn id="34" dur="1000"/>
                                        <p:tgtEl>
                                          <p:spTgt spid="1282">
                                            <p:txEl>
                                              <p:pRg st="0" end="0"/>
                                            </p:txEl>
                                          </p:spTgt>
                                        </p:tgtEl>
                                      </p:cBhvr>
                                    </p:animEffect>
                                    <p:anim calcmode="lin" valueType="num">
                                      <p:cBhvr>
                                        <p:cTn id="35" dur="1000" fill="hold"/>
                                        <p:tgtEl>
                                          <p:spTgt spid="1282">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128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280">
                                            <p:txEl>
                                              <p:pRg st="0" end="0"/>
                                            </p:txEl>
                                          </p:spTgt>
                                        </p:tgtEl>
                                        <p:attrNameLst>
                                          <p:attrName>style.visibility</p:attrName>
                                        </p:attrNameLst>
                                      </p:cBhvr>
                                      <p:to>
                                        <p:strVal val="visible"/>
                                      </p:to>
                                    </p:set>
                                    <p:animEffect transition="in" filter="barn(inVertical)">
                                      <p:cBhvr>
                                        <p:cTn id="41" dur="500"/>
                                        <p:tgtEl>
                                          <p:spTgt spid="1280">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1284"/>
                                        </p:tgtEl>
                                        <p:attrNameLst>
                                          <p:attrName>style.visibility</p:attrName>
                                        </p:attrNameLst>
                                      </p:cBhvr>
                                      <p:to>
                                        <p:strVal val="visible"/>
                                      </p:to>
                                    </p:set>
                                    <p:anim calcmode="lin" valueType="num">
                                      <p:cBhvr additive="base">
                                        <p:cTn id="46" dur="500"/>
                                        <p:tgtEl>
                                          <p:spTgt spid="1284"/>
                                        </p:tgtEl>
                                        <p:attrNameLst>
                                          <p:attrName>ppt_y</p:attrName>
                                        </p:attrNameLst>
                                      </p:cBhvr>
                                      <p:tavLst>
                                        <p:tav tm="0">
                                          <p:val>
                                            <p:strVal val="#ppt_y+#ppt_h*1.125000"/>
                                          </p:val>
                                        </p:tav>
                                        <p:tav tm="100000">
                                          <p:val>
                                            <p:strVal val="#ppt_y"/>
                                          </p:val>
                                        </p:tav>
                                      </p:tavLst>
                                    </p:anim>
                                    <p:animEffect transition="in" filter="wipe(up)">
                                      <p:cBhvr>
                                        <p:cTn id="47" dur="500"/>
                                        <p:tgtEl>
                                          <p:spTgt spid="1284"/>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285">
                                            <p:txEl>
                                              <p:pRg st="0" end="0"/>
                                            </p:txEl>
                                          </p:spTgt>
                                        </p:tgtEl>
                                        <p:attrNameLst>
                                          <p:attrName>style.visibility</p:attrName>
                                        </p:attrNameLst>
                                      </p:cBhvr>
                                      <p:to>
                                        <p:strVal val="visible"/>
                                      </p:to>
                                    </p:set>
                                    <p:animEffect transition="in" filter="fade">
                                      <p:cBhvr>
                                        <p:cTn id="52" dur="1000"/>
                                        <p:tgtEl>
                                          <p:spTgt spid="1285">
                                            <p:txEl>
                                              <p:pRg st="0" end="0"/>
                                            </p:txEl>
                                          </p:spTgt>
                                        </p:tgtEl>
                                      </p:cBhvr>
                                    </p:animEffect>
                                    <p:anim calcmode="lin" valueType="num">
                                      <p:cBhvr>
                                        <p:cTn id="53" dur="1000" fill="hold"/>
                                        <p:tgtEl>
                                          <p:spTgt spid="1285">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128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1283">
                                            <p:txEl>
                                              <p:pRg st="0" end="0"/>
                                            </p:txEl>
                                          </p:spTgt>
                                        </p:tgtEl>
                                        <p:attrNameLst>
                                          <p:attrName>style.visibility</p:attrName>
                                        </p:attrNameLst>
                                      </p:cBhvr>
                                      <p:to>
                                        <p:strVal val="visible"/>
                                      </p:to>
                                    </p:set>
                                    <p:animEffect transition="in" filter="barn(inVertical)">
                                      <p:cBhvr>
                                        <p:cTn id="59" dur="500"/>
                                        <p:tgtEl>
                                          <p:spTgt spid="1283">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grpId="0" nodeType="clickEffect">
                                  <p:stCondLst>
                                    <p:cond delay="0"/>
                                  </p:stCondLst>
                                  <p:childTnLst>
                                    <p:set>
                                      <p:cBhvr>
                                        <p:cTn id="63" dur="1" fill="hold">
                                          <p:stCondLst>
                                            <p:cond delay="0"/>
                                          </p:stCondLst>
                                        </p:cTn>
                                        <p:tgtEl>
                                          <p:spTgt spid="1287"/>
                                        </p:tgtEl>
                                        <p:attrNameLst>
                                          <p:attrName>style.visibility</p:attrName>
                                        </p:attrNameLst>
                                      </p:cBhvr>
                                      <p:to>
                                        <p:strVal val="visible"/>
                                      </p:to>
                                    </p:set>
                                    <p:anim calcmode="lin" valueType="num">
                                      <p:cBhvr additive="base">
                                        <p:cTn id="64" dur="500"/>
                                        <p:tgtEl>
                                          <p:spTgt spid="1287"/>
                                        </p:tgtEl>
                                        <p:attrNameLst>
                                          <p:attrName>ppt_y</p:attrName>
                                        </p:attrNameLst>
                                      </p:cBhvr>
                                      <p:tavLst>
                                        <p:tav tm="0">
                                          <p:val>
                                            <p:strVal val="#ppt_y+#ppt_h*1.125000"/>
                                          </p:val>
                                        </p:tav>
                                        <p:tav tm="100000">
                                          <p:val>
                                            <p:strVal val="#ppt_y"/>
                                          </p:val>
                                        </p:tav>
                                      </p:tavLst>
                                    </p:anim>
                                    <p:animEffect transition="in" filter="wipe(up)">
                                      <p:cBhvr>
                                        <p:cTn id="65" dur="500"/>
                                        <p:tgtEl>
                                          <p:spTgt spid="128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1288">
                                            <p:txEl>
                                              <p:pRg st="0" end="0"/>
                                            </p:txEl>
                                          </p:spTgt>
                                        </p:tgtEl>
                                        <p:attrNameLst>
                                          <p:attrName>style.visibility</p:attrName>
                                        </p:attrNameLst>
                                      </p:cBhvr>
                                      <p:to>
                                        <p:strVal val="visible"/>
                                      </p:to>
                                    </p:set>
                                    <p:anim calcmode="lin" valueType="num">
                                      <p:cBhvr additive="base">
                                        <p:cTn id="70" dur="500" fill="hold"/>
                                        <p:tgtEl>
                                          <p:spTgt spid="1288">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28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1286">
                                            <p:txEl>
                                              <p:pRg st="0" end="0"/>
                                            </p:txEl>
                                          </p:spTgt>
                                        </p:tgtEl>
                                        <p:attrNameLst>
                                          <p:attrName>style.visibility</p:attrName>
                                        </p:attrNameLst>
                                      </p:cBhvr>
                                      <p:to>
                                        <p:strVal val="visible"/>
                                      </p:to>
                                    </p:set>
                                    <p:animEffect transition="in" filter="barn(inVertical)">
                                      <p:cBhvr>
                                        <p:cTn id="76" dur="500"/>
                                        <p:tgtEl>
                                          <p:spTgt spid="1286">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4" fill="hold" grpId="0" nodeType="clickEffect">
                                  <p:stCondLst>
                                    <p:cond delay="0"/>
                                  </p:stCondLst>
                                  <p:childTnLst>
                                    <p:set>
                                      <p:cBhvr>
                                        <p:cTn id="80" dur="1" fill="hold">
                                          <p:stCondLst>
                                            <p:cond delay="0"/>
                                          </p:stCondLst>
                                        </p:cTn>
                                        <p:tgtEl>
                                          <p:spTgt spid="1290"/>
                                        </p:tgtEl>
                                        <p:attrNameLst>
                                          <p:attrName>style.visibility</p:attrName>
                                        </p:attrNameLst>
                                      </p:cBhvr>
                                      <p:to>
                                        <p:strVal val="visible"/>
                                      </p:to>
                                    </p:set>
                                    <p:anim calcmode="lin" valueType="num">
                                      <p:cBhvr additive="base">
                                        <p:cTn id="81" dur="500"/>
                                        <p:tgtEl>
                                          <p:spTgt spid="1290"/>
                                        </p:tgtEl>
                                        <p:attrNameLst>
                                          <p:attrName>ppt_y</p:attrName>
                                        </p:attrNameLst>
                                      </p:cBhvr>
                                      <p:tavLst>
                                        <p:tav tm="0">
                                          <p:val>
                                            <p:strVal val="#ppt_y+#ppt_h*1.125000"/>
                                          </p:val>
                                        </p:tav>
                                        <p:tav tm="100000">
                                          <p:val>
                                            <p:strVal val="#ppt_y"/>
                                          </p:val>
                                        </p:tav>
                                      </p:tavLst>
                                    </p:anim>
                                    <p:animEffect transition="in" filter="wipe(up)">
                                      <p:cBhvr>
                                        <p:cTn id="82" dur="500"/>
                                        <p:tgtEl>
                                          <p:spTgt spid="1290"/>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291">
                                            <p:txEl>
                                              <p:pRg st="0" end="0"/>
                                            </p:txEl>
                                          </p:spTgt>
                                        </p:tgtEl>
                                        <p:attrNameLst>
                                          <p:attrName>style.visibility</p:attrName>
                                        </p:attrNameLst>
                                      </p:cBhvr>
                                      <p:to>
                                        <p:strVal val="visible"/>
                                      </p:to>
                                    </p:set>
                                    <p:anim calcmode="lin" valueType="num">
                                      <p:cBhvr additive="base">
                                        <p:cTn id="87" dur="500" fill="hold"/>
                                        <p:tgtEl>
                                          <p:spTgt spid="1291">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12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grpId="0" nodeType="clickEffect">
                                  <p:stCondLst>
                                    <p:cond delay="0"/>
                                  </p:stCondLst>
                                  <p:childTnLst>
                                    <p:set>
                                      <p:cBhvr>
                                        <p:cTn id="92" dur="1" fill="hold">
                                          <p:stCondLst>
                                            <p:cond delay="0"/>
                                          </p:stCondLst>
                                        </p:cTn>
                                        <p:tgtEl>
                                          <p:spTgt spid="1289">
                                            <p:txEl>
                                              <p:pRg st="0" end="0"/>
                                            </p:txEl>
                                          </p:spTgt>
                                        </p:tgtEl>
                                        <p:attrNameLst>
                                          <p:attrName>style.visibility</p:attrName>
                                        </p:attrNameLst>
                                      </p:cBhvr>
                                      <p:to>
                                        <p:strVal val="visible"/>
                                      </p:to>
                                    </p:set>
                                    <p:animEffect transition="in" filter="barn(inVertical)">
                                      <p:cBhvr>
                                        <p:cTn id="93" dur="500"/>
                                        <p:tgtEl>
                                          <p:spTgt spid="12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6" grpId="0"/>
      <p:bldP spid="1277" grpId="0" build="p"/>
      <p:bldP spid="1278" grpId="0"/>
      <p:bldP spid="1279" grpId="1" build="p"/>
      <p:bldP spid="1280" grpId="0" build="p"/>
      <p:bldP spid="1281" grpId="0"/>
      <p:bldP spid="1282" grpId="0" build="p"/>
      <p:bldP spid="1283" grpId="0" build="p"/>
      <p:bldP spid="1284" grpId="0"/>
      <p:bldP spid="1285" grpId="0" build="p"/>
      <p:bldP spid="1286" grpId="0" build="p"/>
      <p:bldP spid="1287" grpId="0"/>
      <p:bldP spid="1288" grpId="0" build="p"/>
      <p:bldP spid="1289" grpId="0" build="p"/>
      <p:bldP spid="1290" grpId="0"/>
      <p:bldP spid="129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387" name="Google Shape;1387;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description of the AI</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r>
              <a:rPr lang="en-US" dirty="0"/>
              <a:t>INTRODUCTION TO AI</a:t>
            </a:r>
            <a:endParaRPr dirty="0"/>
          </a:p>
        </p:txBody>
      </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608</TotalTime>
  <Words>681</Words>
  <Application>Microsoft Macintosh PowerPoint</Application>
  <PresentationFormat>On-screen Show (16:9)</PresentationFormat>
  <Paragraphs>117</Paragraphs>
  <Slides>35</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Montserrat Black</vt:lpstr>
      <vt:lpstr>Gill Sans Ultra Bold</vt:lpstr>
      <vt:lpstr>Arial</vt:lpstr>
      <vt:lpstr>Al Nile</vt:lpstr>
      <vt:lpstr>Bebas Neue</vt:lpstr>
      <vt:lpstr>Britannic Bold</vt:lpstr>
      <vt:lpstr>Montserrat</vt:lpstr>
      <vt:lpstr>Anaheim</vt:lpstr>
      <vt:lpstr>Artificial Intelligence (AI) Technology Consulting by Slidesgo</vt:lpstr>
      <vt:lpstr>ARTIFICIAL INTELLIGENCE (AI) Machine learning</vt:lpstr>
      <vt:lpstr>PowerPoint Presentation</vt:lpstr>
      <vt:lpstr>PowerPoint Presentation</vt:lpstr>
      <vt:lpstr>PowerPoint Presentation</vt:lpstr>
      <vt:lpstr>PowerPoint Presentation</vt:lpstr>
      <vt:lpstr>PowerPoint Presentation</vt:lpstr>
      <vt:lpstr>PowerPoint Presentation</vt:lpstr>
      <vt:lpstr>AGENDA</vt:lpstr>
      <vt:lpstr>01</vt:lpstr>
      <vt:lpstr>Artificial intelligence (AI) is a machine that's able to learn, make decisions, and take action even when it encounters a situation it has never come across before and one of its most popular branches is machine learning </vt:lpstr>
      <vt:lpstr>WHAT is the Machine Learning?</vt:lpstr>
      <vt:lpstr>STEPS OF APPLYING MACHINE LEARNING</vt:lpstr>
      <vt:lpstr>02</vt:lpstr>
      <vt:lpstr>The Diabetes prediction dataset is a collection of medical and demographic data from patients, along with their diabetes status (positive or negative). This dataset can be used to build machine learning models to predict diabetes in patients based on their medical history and demographic information. </vt:lpstr>
      <vt:lpstr>03</vt:lpstr>
      <vt:lpstr>DATASET ATTRIBUTES </vt:lpstr>
      <vt:lpstr>04</vt:lpstr>
      <vt:lpstr>ORANGE DATA MINING </vt:lpstr>
      <vt:lpstr>01) UNDERSTANDING DATASET</vt:lpstr>
      <vt:lpstr>01) UNDERSTANDING DATASET</vt:lpstr>
      <vt:lpstr>01) UNDERSTANDING DATASET</vt:lpstr>
      <vt:lpstr>01) UNDERSTANDING DATASET</vt:lpstr>
      <vt:lpstr>01) UNDERSTANDING DATASET</vt:lpstr>
      <vt:lpstr>01) UNDERSTANDING DATASET</vt:lpstr>
      <vt:lpstr>02)PREPARING FOR TRANING PHASE</vt:lpstr>
      <vt:lpstr>02)PREPARING FOR TRANING PHASE</vt:lpstr>
      <vt:lpstr>02)PREPARING FOR TRANING PHASE</vt:lpstr>
      <vt:lpstr>02)PREPARING FOR TRANING PHASE</vt:lpstr>
      <vt:lpstr>03)TRANING TESTING AND PREDECTION</vt:lpstr>
      <vt:lpstr>03)TRANING TESTING AND PREDECTION</vt:lpstr>
      <vt:lpstr>03)TRANING TESTING AND PREDECTION</vt:lpstr>
      <vt:lpstr>03)TRANING TESTING AND PREDECTION</vt:lpstr>
      <vt:lpstr>05</vt:lpstr>
      <vt:lpstr>IMAGE PROCESSING STEPS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(AI) Machine learning</dc:title>
  <cp:lastModifiedBy>Ahmed Soliman</cp:lastModifiedBy>
  <cp:revision>5</cp:revision>
  <dcterms:modified xsi:type="dcterms:W3CDTF">2023-12-11T21:22:01Z</dcterms:modified>
</cp:coreProperties>
</file>